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 id="2147483673" r:id="rId3"/>
  </p:sldMasterIdLst>
  <p:notesMasterIdLst>
    <p:notesMasterId r:id="rId15"/>
  </p:notesMasterIdLst>
  <p:handoutMasterIdLst>
    <p:handoutMasterId r:id="rId16"/>
  </p:handoutMasterIdLst>
  <p:sldIdLst>
    <p:sldId id="256" r:id="rId4"/>
    <p:sldId id="265" r:id="rId5"/>
    <p:sldId id="294" r:id="rId6"/>
    <p:sldId id="280" r:id="rId7"/>
    <p:sldId id="283" r:id="rId8"/>
    <p:sldId id="286" r:id="rId9"/>
    <p:sldId id="285" r:id="rId10"/>
    <p:sldId id="272" r:id="rId11"/>
    <p:sldId id="273" r:id="rId12"/>
    <p:sldId id="295" r:id="rId13"/>
    <p:sldId id="284"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003B"/>
    <a:srgbClr val="8A1A3D"/>
    <a:srgbClr val="A40062"/>
    <a:srgbClr val="AC9160"/>
    <a:srgbClr val="A97263"/>
    <a:srgbClr val="5EEC3C"/>
    <a:srgbClr val="9EFF29"/>
    <a:srgbClr val="A4660C"/>
    <a:srgbClr val="952F69"/>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1" d="100"/>
          <a:sy n="111" d="100"/>
        </p:scale>
        <p:origin x="634" y="-7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4C30053-DA6E-4ADA-76CF-7EB063DC421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E6D19F1B-C3F6-4E81-E322-18BDA9A233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60F38-91ED-46E9-BE04-5397D001FA5C}" type="datetimeFigureOut">
              <a:rPr lang="en-US" smtClean="0"/>
              <a:t>1/10/2024</a:t>
            </a:fld>
            <a:endParaRPr lang="en-US"/>
          </a:p>
        </p:txBody>
      </p:sp>
      <p:sp>
        <p:nvSpPr>
          <p:cNvPr id="4" name="Footer Placeholder 3">
            <a:extLst>
              <a:ext uri="{FF2B5EF4-FFF2-40B4-BE49-F238E27FC236}">
                <a16:creationId xmlns:a16="http://schemas.microsoft.com/office/drawing/2014/main" xmlns="" id="{783E1E84-575C-A5C5-0E09-9CE7765F59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EEE_209 - Presentation            555 Timer IC           Md. Naimur Rahman (221901041)</a:t>
            </a:r>
          </a:p>
        </p:txBody>
      </p:sp>
      <p:sp>
        <p:nvSpPr>
          <p:cNvPr id="5" name="Slide Number Placeholder 4">
            <a:extLst>
              <a:ext uri="{FF2B5EF4-FFF2-40B4-BE49-F238E27FC236}">
                <a16:creationId xmlns:a16="http://schemas.microsoft.com/office/drawing/2014/main" xmlns="" id="{2608F473-4BBB-95D5-8B0D-ABE25E4B5B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E1E84F-0A2D-493B-AB8D-D8587F85D819}" type="slidenum">
              <a:rPr lang="en-US" smtClean="0"/>
              <a:t>‹#›</a:t>
            </a:fld>
            <a:endParaRPr lang="en-US"/>
          </a:p>
        </p:txBody>
      </p:sp>
    </p:spTree>
    <p:extLst>
      <p:ext uri="{BB962C8B-B14F-4D97-AF65-F5344CB8AC3E}">
        <p14:creationId xmlns:p14="http://schemas.microsoft.com/office/powerpoint/2010/main" val="112765365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EEE_209 - Presentation            555 Timer IC           Md. Naimur Rahman (221901041)</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41321" y="1769806"/>
            <a:ext cx="7989723" cy="1644446"/>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756077" y="3465878"/>
            <a:ext cx="7975483" cy="685791"/>
          </a:xfrm>
        </p:spPr>
        <p:txBody>
          <a:bodyPr>
            <a:normAutofit/>
          </a:bodyPr>
          <a:lstStyle>
            <a:lvl1pPr marL="0" indent="0" algn="r">
              <a:buNone/>
              <a:defRPr sz="2800" b="0" i="0">
                <a:solidFill>
                  <a:srgbClr val="00206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80010" y="363360"/>
            <a:ext cx="5183981" cy="2215991"/>
          </a:xfrm>
        </p:spPr>
        <p:txBody>
          <a:bodyPr anchor="b">
            <a:normAutofit/>
          </a:bodyPr>
          <a:lstStyle>
            <a:lvl1pPr algn="ctr">
              <a:defRPr sz="4200" spc="-75" baseline="0"/>
            </a:lvl1pPr>
          </a:lstStyle>
          <a:p>
            <a:r>
              <a:rPr lang="en-US"/>
              <a:t>Click to edit Master title style</a:t>
            </a:r>
            <a:endParaRPr lang="en-US" dirty="0"/>
          </a:p>
        </p:txBody>
      </p:sp>
      <p:sp>
        <p:nvSpPr>
          <p:cNvPr id="3" name="Subtitle 2"/>
          <p:cNvSpPr>
            <a:spLocks noGrp="1"/>
          </p:cNvSpPr>
          <p:nvPr>
            <p:ph type="subTitle" idx="1"/>
          </p:nvPr>
        </p:nvSpPr>
        <p:spPr>
          <a:xfrm>
            <a:off x="1980010" y="2849350"/>
            <a:ext cx="5183981" cy="1477381"/>
          </a:xfrm>
        </p:spPr>
        <p:txBody>
          <a:bodyPr>
            <a:normAutofit/>
          </a:bodyPr>
          <a:lstStyle>
            <a:lvl1pPr marL="0" indent="0" algn="ctr">
              <a:buNone/>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48878" y="4603500"/>
            <a:ext cx="2321720" cy="540000"/>
          </a:xfrm>
          <a:prstGeom prst="rect">
            <a:avLst/>
          </a:prstGeom>
        </p:spPr>
        <p:txBody>
          <a:bodyPr/>
          <a:lstStyle/>
          <a:p>
            <a:fld id="{2395C5C9-164C-46B3-A87E-7660D39D3106}" type="datetime2">
              <a:rPr lang="en-US" smtClean="0"/>
              <a:t>Wednesday, January 10, 2024</a:t>
            </a:fld>
            <a:endParaRPr lang="en-US" dirty="0"/>
          </a:p>
        </p:txBody>
      </p:sp>
      <p:sp>
        <p:nvSpPr>
          <p:cNvPr id="5" name="Footer Placeholder 4"/>
          <p:cNvSpPr>
            <a:spLocks noGrp="1"/>
          </p:cNvSpPr>
          <p:nvPr>
            <p:ph type="ftr" sz="quarter" idx="11"/>
          </p:nvPr>
        </p:nvSpPr>
        <p:spPr>
          <a:xfrm>
            <a:off x="3411141" y="4603500"/>
            <a:ext cx="3752850" cy="540000"/>
          </a:xfrm>
          <a:prstGeom prst="rect">
            <a:avLst/>
          </a:prstGeom>
        </p:spPr>
        <p:txBody>
          <a:bodyPr/>
          <a:lstStyle/>
          <a:p>
            <a:pPr algn="l"/>
            <a:r>
              <a:rPr lang="en-US"/>
              <a:t>Sample Footer Text</a:t>
            </a:r>
            <a:endParaRPr lang="en-US" dirty="0"/>
          </a:p>
        </p:txBody>
      </p:sp>
      <p:sp>
        <p:nvSpPr>
          <p:cNvPr id="6" name="Slide Number Placeholder 5"/>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78430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40000" y="1906201"/>
            <a:ext cx="8046244" cy="24205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48878" y="4603500"/>
            <a:ext cx="2321720" cy="540000"/>
          </a:xfrm>
          <a:prstGeom prst="rect">
            <a:avLst/>
          </a:prstGeom>
        </p:spPr>
        <p:txBody>
          <a:bodyPr/>
          <a:lstStyle/>
          <a:p>
            <a:fld id="{4DDCFF8A-AAF8-4A12-8A91-9CA0EAF6CBB9}" type="datetime2">
              <a:rPr lang="en-US" smtClean="0"/>
              <a:t>Wednesday, January 10, 2024</a:t>
            </a:fld>
            <a:endParaRPr lang="en-US" dirty="0"/>
          </a:p>
        </p:txBody>
      </p:sp>
      <p:sp>
        <p:nvSpPr>
          <p:cNvPr id="5" name="Footer Placeholder 4"/>
          <p:cNvSpPr>
            <a:spLocks noGrp="1"/>
          </p:cNvSpPr>
          <p:nvPr>
            <p:ph type="ftr" sz="quarter" idx="11"/>
          </p:nvPr>
        </p:nvSpPr>
        <p:spPr>
          <a:xfrm>
            <a:off x="3411141" y="4603500"/>
            <a:ext cx="3752850" cy="540000"/>
          </a:xfrm>
          <a:prstGeom prst="rect">
            <a:avLst/>
          </a:prstGeom>
        </p:spPr>
        <p:txBody>
          <a:bodyPr/>
          <a:lstStyle/>
          <a:p>
            <a:pPr algn="l"/>
            <a:r>
              <a:rPr lang="en-US"/>
              <a:t>Sample Footer Text</a:t>
            </a:r>
            <a:endParaRPr lang="en-US" dirty="0"/>
          </a:p>
        </p:txBody>
      </p:sp>
      <p:sp>
        <p:nvSpPr>
          <p:cNvPr id="6" name="Slide Number Placeholder 5"/>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03599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0000" y="464400"/>
            <a:ext cx="8046245" cy="2159793"/>
          </a:xfrm>
        </p:spPr>
        <p:txBody>
          <a:bodyPr anchor="b">
            <a:normAutofit/>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539932" y="2894193"/>
            <a:ext cx="8046245" cy="1439307"/>
          </a:xfrm>
        </p:spPr>
        <p:txBody>
          <a:bodyPr>
            <a:normAutofit/>
          </a:bodyPr>
          <a:lstStyle>
            <a:lvl1pPr marL="0" indent="0">
              <a:buNone/>
              <a:defRPr sz="2100">
                <a:solidFill>
                  <a:schemeClr val="tx1">
                    <a:tint val="75000"/>
                    <a:alpha val="6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48878" y="4603500"/>
            <a:ext cx="2321720" cy="540000"/>
          </a:xfrm>
          <a:prstGeom prst="rect">
            <a:avLst/>
          </a:prstGeom>
        </p:spPr>
        <p:txBody>
          <a:bodyPr/>
          <a:lstStyle/>
          <a:p>
            <a:fld id="{ABCC25C3-021A-4B0B-8F70-0C181FE1CF45}" type="datetime2">
              <a:rPr lang="en-US" smtClean="0"/>
              <a:t>Wednesday, January 10, 2024</a:t>
            </a:fld>
            <a:endParaRPr lang="en-US"/>
          </a:p>
        </p:txBody>
      </p:sp>
      <p:sp>
        <p:nvSpPr>
          <p:cNvPr id="5" name="Footer Placeholder 4"/>
          <p:cNvSpPr>
            <a:spLocks noGrp="1"/>
          </p:cNvSpPr>
          <p:nvPr>
            <p:ph type="ftr" sz="quarter" idx="11"/>
          </p:nvPr>
        </p:nvSpPr>
        <p:spPr>
          <a:xfrm>
            <a:off x="3411141" y="4603500"/>
            <a:ext cx="3752850" cy="540000"/>
          </a:xfrm>
          <a:prstGeom prst="rect">
            <a:avLst/>
          </a:prstGeom>
        </p:spPr>
        <p:txBody>
          <a:bodyPr/>
          <a:lstStyle/>
          <a:p>
            <a:pPr algn="l"/>
            <a:r>
              <a:rPr lang="en-US"/>
              <a:t>Sample Footer Text</a:t>
            </a:r>
            <a:endParaRPr lang="en-US" dirty="0"/>
          </a:p>
        </p:txBody>
      </p:sp>
      <p:sp>
        <p:nvSpPr>
          <p:cNvPr id="6" name="Slide Number Placeholder 5"/>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64685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40000" y="1906201"/>
            <a:ext cx="3752850" cy="2425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43800" y="1906200"/>
            <a:ext cx="3752851" cy="2425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548878" y="4603500"/>
            <a:ext cx="2321720" cy="540000"/>
          </a:xfrm>
          <a:prstGeom prst="rect">
            <a:avLst/>
          </a:prstGeom>
        </p:spPr>
        <p:txBody>
          <a:bodyPr/>
          <a:lstStyle/>
          <a:p>
            <a:fld id="{0C23D88D-8CEC-4ED9-A53B-5596187D9A16}" type="datetime2">
              <a:rPr lang="en-US" smtClean="0"/>
              <a:t>Wednesday, January 10, 2024</a:t>
            </a:fld>
            <a:endParaRPr lang="en-US"/>
          </a:p>
        </p:txBody>
      </p:sp>
      <p:sp>
        <p:nvSpPr>
          <p:cNvPr id="6" name="Footer Placeholder 5"/>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36492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00" y="464400"/>
            <a:ext cx="8046244" cy="504754"/>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540000" y="1380523"/>
            <a:ext cx="3761729" cy="424347"/>
          </a:xfrm>
        </p:spPr>
        <p:txBody>
          <a:bodyPr wrap="square" anchor="b">
            <a:normAutofit/>
          </a:bodyPr>
          <a:lstStyle>
            <a:lvl1pPr marL="0" indent="0">
              <a:lnSpc>
                <a:spcPct val="120000"/>
              </a:lnSpc>
              <a:buNone/>
              <a:defRPr sz="1200" b="0" cap="all" spc="150" baseline="0">
                <a:solidFill>
                  <a:schemeClr val="tx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40000" y="1906201"/>
            <a:ext cx="3752851" cy="2425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43800" y="1380523"/>
            <a:ext cx="3761729" cy="424347"/>
          </a:xfrm>
        </p:spPr>
        <p:txBody>
          <a:bodyPr anchor="b">
            <a:normAutofit/>
          </a:bodyPr>
          <a:lstStyle>
            <a:lvl1pPr marL="0" indent="0">
              <a:lnSpc>
                <a:spcPct val="120000"/>
              </a:lnSpc>
              <a:buNone/>
              <a:defRPr sz="1200" b="0" cap="all" spc="150" baseline="0">
                <a:solidFill>
                  <a:schemeClr val="tx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43800" y="1906201"/>
            <a:ext cx="3752850" cy="2425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48878" y="4603500"/>
            <a:ext cx="2321720" cy="540000"/>
          </a:xfrm>
          <a:prstGeom prst="rect">
            <a:avLst/>
          </a:prstGeom>
        </p:spPr>
        <p:txBody>
          <a:bodyPr/>
          <a:lstStyle/>
          <a:p>
            <a:fld id="{D2CCD382-DFDA-4722-A27A-59C21AD112F2}" type="datetime2">
              <a:rPr lang="en-US" smtClean="0"/>
              <a:t>Wednesday, January 10, 2024</a:t>
            </a:fld>
            <a:endParaRPr lang="en-US"/>
          </a:p>
        </p:txBody>
      </p:sp>
      <p:sp>
        <p:nvSpPr>
          <p:cNvPr id="8" name="Footer Placeholder 7"/>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61303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548878" y="4603500"/>
            <a:ext cx="2321720" cy="540000"/>
          </a:xfrm>
          <a:prstGeom prst="rect">
            <a:avLst/>
          </a:prstGeom>
        </p:spPr>
        <p:txBody>
          <a:bodyPr/>
          <a:lstStyle/>
          <a:p>
            <a:fld id="{22F2A30D-1C09-413F-AAB1-38F366000715}" type="datetime2">
              <a:rPr lang="en-US" smtClean="0"/>
              <a:t>Wednesday, January 10, 2024</a:t>
            </a:fld>
            <a:endParaRPr lang="en-US"/>
          </a:p>
        </p:txBody>
      </p:sp>
      <p:sp>
        <p:nvSpPr>
          <p:cNvPr id="4" name="Footer Placeholder 3"/>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46025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48878" y="4603500"/>
            <a:ext cx="2321720" cy="540000"/>
          </a:xfrm>
          <a:prstGeom prst="rect">
            <a:avLst/>
          </a:prstGeom>
        </p:spPr>
        <p:txBody>
          <a:bodyPr/>
          <a:lstStyle/>
          <a:p>
            <a:fld id="{6DB82B9C-D65E-4F64-95C3-B10F3B00F0D9}" type="datetime2">
              <a:rPr lang="en-US" smtClean="0"/>
              <a:t>Wednesday, January 10, 2024</a:t>
            </a:fld>
            <a:endParaRPr lang="en-US"/>
          </a:p>
        </p:txBody>
      </p:sp>
      <p:sp>
        <p:nvSpPr>
          <p:cNvPr id="3" name="Footer Placeholder 2"/>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10114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4216" y="320198"/>
            <a:ext cx="8246070"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19468" y="1312606"/>
            <a:ext cx="8246070" cy="341698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01" y="464400"/>
            <a:ext cx="2330597" cy="1107996"/>
          </a:xfrm>
        </p:spPr>
        <p:txBody>
          <a:bodyPr anchor="t" anchorCtr="0">
            <a:normAutofit/>
          </a:bodyPr>
          <a:lstStyle>
            <a:lvl1pPr>
              <a:lnSpc>
                <a:spcPct val="100000"/>
              </a:lnSpc>
              <a:defRPr sz="2100"/>
            </a:lvl1pPr>
          </a:lstStyle>
          <a:p>
            <a:r>
              <a:rPr lang="en-US"/>
              <a:t>Click to edit Master title style</a:t>
            </a:r>
            <a:endParaRPr lang="en-US" dirty="0"/>
          </a:p>
        </p:txBody>
      </p:sp>
      <p:sp>
        <p:nvSpPr>
          <p:cNvPr id="3" name="Content Placeholder 2"/>
          <p:cNvSpPr>
            <a:spLocks noGrp="1"/>
          </p:cNvSpPr>
          <p:nvPr>
            <p:ph idx="1"/>
          </p:nvPr>
        </p:nvSpPr>
        <p:spPr>
          <a:xfrm>
            <a:off x="3411141" y="438497"/>
            <a:ext cx="5183981" cy="3888235"/>
          </a:xfrm>
        </p:spPr>
        <p:txBody>
          <a:bodyPr/>
          <a:lstStyle>
            <a:lvl1pPr marL="0" indent="0">
              <a:lnSpc>
                <a:spcPct val="100000"/>
              </a:lnSpc>
              <a:buNone/>
              <a:defRPr sz="3600"/>
            </a:lvl1pPr>
            <a:lvl2pPr marL="685800" indent="-342900">
              <a:buFont typeface="Arial" panose="020B0604020202020204" pitchFamily="34" charset="0"/>
              <a:buChar char="•"/>
              <a:defRPr sz="1500"/>
            </a:lvl2pPr>
            <a:lvl3pPr marL="942975" indent="-257175">
              <a:buFont typeface="Arial" panose="020B0604020202020204" pitchFamily="34" charset="0"/>
              <a:buChar char="•"/>
              <a:defRPr sz="1500"/>
            </a:lvl3pPr>
            <a:lvl4pPr marL="1285875" indent="-257175">
              <a:buFont typeface="Arial" panose="020B0604020202020204" pitchFamily="34" charset="0"/>
              <a:buChar char="•"/>
              <a:defRPr sz="1500"/>
            </a:lvl4pPr>
            <a:lvl5pPr marL="1628775" indent="-257175">
              <a:buFont typeface="Arial" panose="020B0604020202020204" pitchFamily="34" charset="0"/>
              <a:buChar cha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0001" y="1906200"/>
            <a:ext cx="2330597" cy="2423878"/>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8878" y="4603500"/>
            <a:ext cx="2321720" cy="540000"/>
          </a:xfrm>
          <a:prstGeom prst="rect">
            <a:avLst/>
          </a:prstGeom>
        </p:spPr>
        <p:txBody>
          <a:bodyPr/>
          <a:lstStyle/>
          <a:p>
            <a:fld id="{B7F5FDCC-6AAC-4A08-B9E0-3793AB5E64C3}" type="datetime2">
              <a:rPr lang="en-US" smtClean="0"/>
              <a:t>Wednesday, January 10, 2024</a:t>
            </a:fld>
            <a:endParaRPr lang="en-US"/>
          </a:p>
        </p:txBody>
      </p:sp>
      <p:sp>
        <p:nvSpPr>
          <p:cNvPr id="6" name="Footer Placeholder 5"/>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20844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0000" y="464400"/>
            <a:ext cx="2321720" cy="1107000"/>
          </a:xfrm>
        </p:spPr>
        <p:txBody>
          <a:bodyPr anchor="t" anchorCtr="0">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411141" y="546498"/>
            <a:ext cx="5192859" cy="378023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0000" y="1906200"/>
            <a:ext cx="2321719" cy="2424600"/>
          </a:xfrm>
        </p:spPr>
        <p:txBody>
          <a:bodyPr>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548878" y="4603500"/>
            <a:ext cx="2321720" cy="540000"/>
          </a:xfrm>
          <a:prstGeom prst="rect">
            <a:avLst/>
          </a:prstGeom>
        </p:spPr>
        <p:txBody>
          <a:bodyPr/>
          <a:lstStyle/>
          <a:p>
            <a:fld id="{349FE94D-439C-40F1-900E-BC07940E3988}" type="datetime2">
              <a:rPr lang="en-US" smtClean="0"/>
              <a:t>Wednesday, January 10, 2024</a:t>
            </a:fld>
            <a:endParaRPr lang="en-US"/>
          </a:p>
        </p:txBody>
      </p:sp>
      <p:sp>
        <p:nvSpPr>
          <p:cNvPr id="6" name="Footer Placeholder 5"/>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31255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40000" y="1977629"/>
            <a:ext cx="8046244" cy="23491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48878" y="4603500"/>
            <a:ext cx="2321720" cy="540000"/>
          </a:xfrm>
          <a:prstGeom prst="rect">
            <a:avLst/>
          </a:prstGeom>
        </p:spPr>
        <p:txBody>
          <a:bodyPr/>
          <a:lstStyle/>
          <a:p>
            <a:fld id="{5B75179A-1E2B-41AB-B400-4F1B4022FAEE}" type="datetime2">
              <a:rPr lang="en-US" smtClean="0"/>
              <a:t>Wednesday, January 10, 2024</a:t>
            </a:fld>
            <a:endParaRPr lang="en-US"/>
          </a:p>
        </p:txBody>
      </p:sp>
      <p:sp>
        <p:nvSpPr>
          <p:cNvPr id="5" name="Footer Placeholder 4"/>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96651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05365" y="540001"/>
            <a:ext cx="1107996" cy="3786731"/>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48878" y="540001"/>
            <a:ext cx="6697211" cy="378673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48878" y="4603500"/>
            <a:ext cx="2321720" cy="540000"/>
          </a:xfrm>
          <a:prstGeom prst="rect">
            <a:avLst/>
          </a:prstGeom>
        </p:spPr>
        <p:txBody>
          <a:bodyPr/>
          <a:lstStyle/>
          <a:p>
            <a:fld id="{05681D0F-6595-4F14-8EF3-954CD87C797B}" type="datetime2">
              <a:rPr lang="en-US" smtClean="0"/>
              <a:t>Wednesday, January 10, 2024</a:t>
            </a:fld>
            <a:endParaRPr lang="en-US"/>
          </a:p>
        </p:txBody>
      </p:sp>
      <p:sp>
        <p:nvSpPr>
          <p:cNvPr id="5" name="Footer Placeholder 4"/>
          <p:cNvSpPr>
            <a:spLocks noGrp="1"/>
          </p:cNvSpPr>
          <p:nvPr>
            <p:ph type="ftr" sz="quarter" idx="11"/>
          </p:nvPr>
        </p:nvSpPr>
        <p:spPr>
          <a:xfrm>
            <a:off x="3411141" y="4603500"/>
            <a:ext cx="3752850" cy="54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7704535" y="4603500"/>
            <a:ext cx="890587" cy="54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50269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B79E98-2921-45F1-B91F-13238E38F90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xmlns="" id="{6EBA63DB-3E9E-4242-8F9A-10A9602B446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xmlns="" id="{975F5FB9-B51C-4807-B0E8-A4625A9755F9}"/>
              </a:ext>
            </a:extLst>
          </p:cNvPr>
          <p:cNvSpPr>
            <a:spLocks noGrp="1"/>
          </p:cNvSpPr>
          <p:nvPr>
            <p:ph type="dt" sz="half" idx="10"/>
          </p:nvPr>
        </p:nvSpPr>
        <p:spPr/>
        <p:txBody>
          <a:bodyPr/>
          <a:lstStyle/>
          <a:p>
            <a:fld id="{93A58D00-9E72-4620-B3CA-7A1F350D5A14}" type="datetime1">
              <a:rPr lang="en-US" smtClean="0"/>
              <a:t>1/10/2024</a:t>
            </a:fld>
            <a:endParaRPr lang="en-US"/>
          </a:p>
        </p:txBody>
      </p:sp>
      <p:sp>
        <p:nvSpPr>
          <p:cNvPr id="5" name="Footer Placeholder 4">
            <a:extLst>
              <a:ext uri="{FF2B5EF4-FFF2-40B4-BE49-F238E27FC236}">
                <a16:creationId xmlns:a16="http://schemas.microsoft.com/office/drawing/2014/main" xmlns="" id="{9E8CB4DB-8541-4481-812C-00D57F582582}"/>
              </a:ext>
            </a:extLst>
          </p:cNvPr>
          <p:cNvSpPr>
            <a:spLocks noGrp="1"/>
          </p:cNvSpPr>
          <p:nvPr>
            <p:ph type="ftr" sz="quarter" idx="11"/>
          </p:nvPr>
        </p:nvSpPr>
        <p:spPr/>
        <p:txBody>
          <a:bodyPr/>
          <a:lstStyle/>
          <a:p>
            <a:r>
              <a:rPr lang="sv-SE"/>
              <a:t>Md. Sazzad Hossain(Roll:221901051)</a:t>
            </a:r>
            <a:endParaRPr lang="en-US"/>
          </a:p>
        </p:txBody>
      </p:sp>
      <p:sp>
        <p:nvSpPr>
          <p:cNvPr id="6" name="Slide Number Placeholder 5">
            <a:extLst>
              <a:ext uri="{FF2B5EF4-FFF2-40B4-BE49-F238E27FC236}">
                <a16:creationId xmlns:a16="http://schemas.microsoft.com/office/drawing/2014/main" xmlns="" id="{2E11A362-4416-4D13-8DE8-041D44673434}"/>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724004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E7D9FD-FEFC-4AED-9524-023D1E411B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68A1AA1-058C-459E-A7B0-8721FD905B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BA92DC4-6465-404E-8F60-829ECFAFA773}"/>
              </a:ext>
            </a:extLst>
          </p:cNvPr>
          <p:cNvSpPr>
            <a:spLocks noGrp="1"/>
          </p:cNvSpPr>
          <p:nvPr>
            <p:ph type="dt" sz="half" idx="10"/>
          </p:nvPr>
        </p:nvSpPr>
        <p:spPr/>
        <p:txBody>
          <a:bodyPr/>
          <a:lstStyle/>
          <a:p>
            <a:fld id="{8F72B909-1519-4459-BC66-ED73A494728A}" type="datetime1">
              <a:rPr lang="en-US" smtClean="0"/>
              <a:t>1/10/2024</a:t>
            </a:fld>
            <a:endParaRPr lang="en-US"/>
          </a:p>
        </p:txBody>
      </p:sp>
      <p:sp>
        <p:nvSpPr>
          <p:cNvPr id="5" name="Footer Placeholder 4">
            <a:extLst>
              <a:ext uri="{FF2B5EF4-FFF2-40B4-BE49-F238E27FC236}">
                <a16:creationId xmlns:a16="http://schemas.microsoft.com/office/drawing/2014/main" xmlns="" id="{3D59E0C5-DA6F-4835-9CDC-13AFCF8DF5D8}"/>
              </a:ext>
            </a:extLst>
          </p:cNvPr>
          <p:cNvSpPr>
            <a:spLocks noGrp="1"/>
          </p:cNvSpPr>
          <p:nvPr>
            <p:ph type="ftr" sz="quarter" idx="11"/>
          </p:nvPr>
        </p:nvSpPr>
        <p:spPr/>
        <p:txBody>
          <a:bodyPr/>
          <a:lstStyle/>
          <a:p>
            <a:r>
              <a:rPr lang="sv-SE"/>
              <a:t>Md. Sazzad Hossain(Roll:221901051)</a:t>
            </a:r>
            <a:endParaRPr lang="en-US"/>
          </a:p>
        </p:txBody>
      </p:sp>
      <p:sp>
        <p:nvSpPr>
          <p:cNvPr id="6" name="Slide Number Placeholder 5">
            <a:extLst>
              <a:ext uri="{FF2B5EF4-FFF2-40B4-BE49-F238E27FC236}">
                <a16:creationId xmlns:a16="http://schemas.microsoft.com/office/drawing/2014/main" xmlns="" id="{66BA4F1A-5154-4951-970F-840A42EE62F6}"/>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1633680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73F7E0-4E78-4933-954D-A392F3C3EC4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xmlns="" id="{7BAEE3C1-C939-408D-ABEB-3937165B9E3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65E4FBA-131B-442D-A0AE-7F6F6A6C8FED}"/>
              </a:ext>
            </a:extLst>
          </p:cNvPr>
          <p:cNvSpPr>
            <a:spLocks noGrp="1"/>
          </p:cNvSpPr>
          <p:nvPr>
            <p:ph type="dt" sz="half" idx="10"/>
          </p:nvPr>
        </p:nvSpPr>
        <p:spPr/>
        <p:txBody>
          <a:bodyPr/>
          <a:lstStyle/>
          <a:p>
            <a:fld id="{97E2158C-9CE4-4867-B7E5-4AE048EDB0B1}" type="datetime1">
              <a:rPr lang="en-US" smtClean="0"/>
              <a:t>1/10/2024</a:t>
            </a:fld>
            <a:endParaRPr lang="en-US"/>
          </a:p>
        </p:txBody>
      </p:sp>
      <p:sp>
        <p:nvSpPr>
          <p:cNvPr id="5" name="Footer Placeholder 4">
            <a:extLst>
              <a:ext uri="{FF2B5EF4-FFF2-40B4-BE49-F238E27FC236}">
                <a16:creationId xmlns:a16="http://schemas.microsoft.com/office/drawing/2014/main" xmlns="" id="{B89D4B9A-528F-48A3-ABD8-356E495DF9EB}"/>
              </a:ext>
            </a:extLst>
          </p:cNvPr>
          <p:cNvSpPr>
            <a:spLocks noGrp="1"/>
          </p:cNvSpPr>
          <p:nvPr>
            <p:ph type="ftr" sz="quarter" idx="11"/>
          </p:nvPr>
        </p:nvSpPr>
        <p:spPr/>
        <p:txBody>
          <a:bodyPr/>
          <a:lstStyle/>
          <a:p>
            <a:r>
              <a:rPr lang="sv-SE"/>
              <a:t>Md. Sazzad Hossain(Roll:221901051)</a:t>
            </a:r>
            <a:endParaRPr lang="en-US"/>
          </a:p>
        </p:txBody>
      </p:sp>
      <p:sp>
        <p:nvSpPr>
          <p:cNvPr id="6" name="Slide Number Placeholder 5">
            <a:extLst>
              <a:ext uri="{FF2B5EF4-FFF2-40B4-BE49-F238E27FC236}">
                <a16:creationId xmlns:a16="http://schemas.microsoft.com/office/drawing/2014/main" xmlns="" id="{538ACD45-CE21-444B-9BC7-C163462F9622}"/>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8281304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551DB-8783-4600-B3F7-0E267D617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F4AAE7E-A383-4036-A1E1-0D5EEDCFB613}"/>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EFAD148-1397-4408-BF3B-AC8A4BB16E71}"/>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C10AB06-FE0A-4234-AD85-F3B6E4B98F0F}"/>
              </a:ext>
            </a:extLst>
          </p:cNvPr>
          <p:cNvSpPr>
            <a:spLocks noGrp="1"/>
          </p:cNvSpPr>
          <p:nvPr>
            <p:ph type="dt" sz="half" idx="10"/>
          </p:nvPr>
        </p:nvSpPr>
        <p:spPr/>
        <p:txBody>
          <a:bodyPr/>
          <a:lstStyle/>
          <a:p>
            <a:fld id="{D0A14C9B-2BB7-4337-BC51-94A21B2C21C6}" type="datetime1">
              <a:rPr lang="en-US" smtClean="0"/>
              <a:t>1/10/2024</a:t>
            </a:fld>
            <a:endParaRPr lang="en-US"/>
          </a:p>
        </p:txBody>
      </p:sp>
      <p:sp>
        <p:nvSpPr>
          <p:cNvPr id="6" name="Footer Placeholder 5">
            <a:extLst>
              <a:ext uri="{FF2B5EF4-FFF2-40B4-BE49-F238E27FC236}">
                <a16:creationId xmlns:a16="http://schemas.microsoft.com/office/drawing/2014/main" xmlns="" id="{E6C34AD0-C129-413F-85E9-56A98BDEB99F}"/>
              </a:ext>
            </a:extLst>
          </p:cNvPr>
          <p:cNvSpPr>
            <a:spLocks noGrp="1"/>
          </p:cNvSpPr>
          <p:nvPr>
            <p:ph type="ftr" sz="quarter" idx="11"/>
          </p:nvPr>
        </p:nvSpPr>
        <p:spPr/>
        <p:txBody>
          <a:bodyPr/>
          <a:lstStyle/>
          <a:p>
            <a:r>
              <a:rPr lang="sv-SE"/>
              <a:t>Md. Sazzad Hossain(Roll:221901051)</a:t>
            </a:r>
            <a:endParaRPr lang="en-US"/>
          </a:p>
        </p:txBody>
      </p:sp>
      <p:sp>
        <p:nvSpPr>
          <p:cNvPr id="7" name="Slide Number Placeholder 6">
            <a:extLst>
              <a:ext uri="{FF2B5EF4-FFF2-40B4-BE49-F238E27FC236}">
                <a16:creationId xmlns:a16="http://schemas.microsoft.com/office/drawing/2014/main" xmlns="" id="{A0C45C10-454C-492F-825D-5FC337FED8D5}"/>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621882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128C0-5DE4-4E78-B47B-0D8B216F531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ACCCF30-1E19-421E-B4D6-EB96157B7F4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xmlns="" id="{AA3158AC-FBA9-4E8D-99FA-060E88424F97}"/>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CEB6240-A092-4B05-B3FA-17C61DF9561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xmlns="" id="{8A5B8A3E-AB90-481A-B1CB-273D43AD940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5A4DCA4D-533A-41F7-BCE7-198248DA2F4C}"/>
              </a:ext>
            </a:extLst>
          </p:cNvPr>
          <p:cNvSpPr>
            <a:spLocks noGrp="1"/>
          </p:cNvSpPr>
          <p:nvPr>
            <p:ph type="dt" sz="half" idx="10"/>
          </p:nvPr>
        </p:nvSpPr>
        <p:spPr/>
        <p:txBody>
          <a:bodyPr/>
          <a:lstStyle/>
          <a:p>
            <a:fld id="{0ED68874-FF5B-40AA-A8BE-D20207DB3A18}" type="datetime1">
              <a:rPr lang="en-US" smtClean="0"/>
              <a:t>1/10/2024</a:t>
            </a:fld>
            <a:endParaRPr lang="en-US"/>
          </a:p>
        </p:txBody>
      </p:sp>
      <p:sp>
        <p:nvSpPr>
          <p:cNvPr id="8" name="Footer Placeholder 7">
            <a:extLst>
              <a:ext uri="{FF2B5EF4-FFF2-40B4-BE49-F238E27FC236}">
                <a16:creationId xmlns:a16="http://schemas.microsoft.com/office/drawing/2014/main" xmlns="" id="{2C5204E1-D5AC-4747-8679-1B15503B8664}"/>
              </a:ext>
            </a:extLst>
          </p:cNvPr>
          <p:cNvSpPr>
            <a:spLocks noGrp="1"/>
          </p:cNvSpPr>
          <p:nvPr>
            <p:ph type="ftr" sz="quarter" idx="11"/>
          </p:nvPr>
        </p:nvSpPr>
        <p:spPr/>
        <p:txBody>
          <a:bodyPr/>
          <a:lstStyle/>
          <a:p>
            <a:r>
              <a:rPr lang="sv-SE"/>
              <a:t>Md. Sazzad Hossain(Roll:221901051)</a:t>
            </a:r>
            <a:endParaRPr lang="en-US"/>
          </a:p>
        </p:txBody>
      </p:sp>
      <p:sp>
        <p:nvSpPr>
          <p:cNvPr id="9" name="Slide Number Placeholder 8">
            <a:extLst>
              <a:ext uri="{FF2B5EF4-FFF2-40B4-BE49-F238E27FC236}">
                <a16:creationId xmlns:a16="http://schemas.microsoft.com/office/drawing/2014/main" xmlns="" id="{86183B1C-C108-42D0-844E-3979C2D4282F}"/>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7982598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FB8952-713E-40A0-A7B2-7E0ADCEC24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C9611D6-375B-4FF0-9213-991279A79D13}"/>
              </a:ext>
            </a:extLst>
          </p:cNvPr>
          <p:cNvSpPr>
            <a:spLocks noGrp="1"/>
          </p:cNvSpPr>
          <p:nvPr>
            <p:ph type="dt" sz="half" idx="10"/>
          </p:nvPr>
        </p:nvSpPr>
        <p:spPr/>
        <p:txBody>
          <a:bodyPr/>
          <a:lstStyle/>
          <a:p>
            <a:fld id="{E810EE4F-7D9B-473E-9B44-AFDE80A8684A}" type="datetime1">
              <a:rPr lang="en-US" smtClean="0"/>
              <a:t>1/10/2024</a:t>
            </a:fld>
            <a:endParaRPr lang="en-US"/>
          </a:p>
        </p:txBody>
      </p:sp>
      <p:sp>
        <p:nvSpPr>
          <p:cNvPr id="4" name="Footer Placeholder 3">
            <a:extLst>
              <a:ext uri="{FF2B5EF4-FFF2-40B4-BE49-F238E27FC236}">
                <a16:creationId xmlns:a16="http://schemas.microsoft.com/office/drawing/2014/main" xmlns="" id="{F56982A7-09F6-4B69-B828-36E7DD7EE0B1}"/>
              </a:ext>
            </a:extLst>
          </p:cNvPr>
          <p:cNvSpPr>
            <a:spLocks noGrp="1"/>
          </p:cNvSpPr>
          <p:nvPr>
            <p:ph type="ftr" sz="quarter" idx="11"/>
          </p:nvPr>
        </p:nvSpPr>
        <p:spPr/>
        <p:txBody>
          <a:bodyPr/>
          <a:lstStyle/>
          <a:p>
            <a:r>
              <a:rPr lang="sv-SE"/>
              <a:t>Md. Sazzad Hossain(Roll:221901051)</a:t>
            </a:r>
            <a:endParaRPr lang="en-US"/>
          </a:p>
        </p:txBody>
      </p:sp>
      <p:sp>
        <p:nvSpPr>
          <p:cNvPr id="5" name="Slide Number Placeholder 4">
            <a:extLst>
              <a:ext uri="{FF2B5EF4-FFF2-40B4-BE49-F238E27FC236}">
                <a16:creationId xmlns:a16="http://schemas.microsoft.com/office/drawing/2014/main" xmlns="" id="{174934AE-4A0D-4730-B64B-6EC87B816479}"/>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347309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9347" y="458156"/>
            <a:ext cx="6179575"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529347" y="1221681"/>
            <a:ext cx="6179575" cy="3511061"/>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C78B92-75BC-47B7-BA35-BD719926E9CF}"/>
              </a:ext>
            </a:extLst>
          </p:cNvPr>
          <p:cNvSpPr>
            <a:spLocks noGrp="1"/>
          </p:cNvSpPr>
          <p:nvPr>
            <p:ph type="dt" sz="half" idx="10"/>
          </p:nvPr>
        </p:nvSpPr>
        <p:spPr/>
        <p:txBody>
          <a:bodyPr/>
          <a:lstStyle/>
          <a:p>
            <a:fld id="{92AA289C-5806-455F-AF72-6EBE8365E8A1}" type="datetime1">
              <a:rPr lang="en-US" smtClean="0"/>
              <a:t>1/10/2024</a:t>
            </a:fld>
            <a:endParaRPr lang="en-US"/>
          </a:p>
        </p:txBody>
      </p:sp>
      <p:sp>
        <p:nvSpPr>
          <p:cNvPr id="3" name="Footer Placeholder 2">
            <a:extLst>
              <a:ext uri="{FF2B5EF4-FFF2-40B4-BE49-F238E27FC236}">
                <a16:creationId xmlns:a16="http://schemas.microsoft.com/office/drawing/2014/main" xmlns="" id="{B94580AE-CA15-4DD5-A3F7-12EFB43FED14}"/>
              </a:ext>
            </a:extLst>
          </p:cNvPr>
          <p:cNvSpPr>
            <a:spLocks noGrp="1"/>
          </p:cNvSpPr>
          <p:nvPr>
            <p:ph type="ftr" sz="quarter" idx="11"/>
          </p:nvPr>
        </p:nvSpPr>
        <p:spPr/>
        <p:txBody>
          <a:bodyPr/>
          <a:lstStyle/>
          <a:p>
            <a:r>
              <a:rPr lang="sv-SE"/>
              <a:t>Md. Sazzad Hossain(Roll:221901051)</a:t>
            </a:r>
            <a:endParaRPr lang="en-US"/>
          </a:p>
        </p:txBody>
      </p:sp>
      <p:sp>
        <p:nvSpPr>
          <p:cNvPr id="4" name="Slide Number Placeholder 3">
            <a:extLst>
              <a:ext uri="{FF2B5EF4-FFF2-40B4-BE49-F238E27FC236}">
                <a16:creationId xmlns:a16="http://schemas.microsoft.com/office/drawing/2014/main" xmlns="" id="{59B55C1F-BA42-4C62-AB7C-8685EA381CAD}"/>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36368598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59A8DB-D490-4768-8302-831864249A1A}"/>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xmlns="" id="{57EE351B-968D-42C7-93EF-C7FA4D407B4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FFA0C5F2-BD28-4B91-A9BE-0683437203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7B3C987E-BEBA-4FA1-B0EB-B2281D06229E}"/>
              </a:ext>
            </a:extLst>
          </p:cNvPr>
          <p:cNvSpPr>
            <a:spLocks noGrp="1"/>
          </p:cNvSpPr>
          <p:nvPr>
            <p:ph type="dt" sz="half" idx="10"/>
          </p:nvPr>
        </p:nvSpPr>
        <p:spPr/>
        <p:txBody>
          <a:bodyPr/>
          <a:lstStyle/>
          <a:p>
            <a:fld id="{D1D5C65F-8E0F-4552-921A-5D332A24DA5D}" type="datetime1">
              <a:rPr lang="en-US" smtClean="0"/>
              <a:t>1/10/2024</a:t>
            </a:fld>
            <a:endParaRPr lang="en-US"/>
          </a:p>
        </p:txBody>
      </p:sp>
      <p:sp>
        <p:nvSpPr>
          <p:cNvPr id="6" name="Footer Placeholder 5">
            <a:extLst>
              <a:ext uri="{FF2B5EF4-FFF2-40B4-BE49-F238E27FC236}">
                <a16:creationId xmlns:a16="http://schemas.microsoft.com/office/drawing/2014/main" xmlns="" id="{1ECB018F-4EA1-4AD9-AD8C-7FCC30F8B7FE}"/>
              </a:ext>
            </a:extLst>
          </p:cNvPr>
          <p:cNvSpPr>
            <a:spLocks noGrp="1"/>
          </p:cNvSpPr>
          <p:nvPr>
            <p:ph type="ftr" sz="quarter" idx="11"/>
          </p:nvPr>
        </p:nvSpPr>
        <p:spPr/>
        <p:txBody>
          <a:bodyPr/>
          <a:lstStyle/>
          <a:p>
            <a:r>
              <a:rPr lang="sv-SE"/>
              <a:t>Md. Sazzad Hossain(Roll:221901051)</a:t>
            </a:r>
            <a:endParaRPr lang="en-US"/>
          </a:p>
        </p:txBody>
      </p:sp>
      <p:sp>
        <p:nvSpPr>
          <p:cNvPr id="7" name="Slide Number Placeholder 6">
            <a:extLst>
              <a:ext uri="{FF2B5EF4-FFF2-40B4-BE49-F238E27FC236}">
                <a16:creationId xmlns:a16="http://schemas.microsoft.com/office/drawing/2014/main" xmlns="" id="{9A37680B-726B-4631-AE9D-E96D5948930D}"/>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131423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DA0FF-1756-4442-9B2D-C1B72DDFA82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xmlns="" id="{E28A3959-B5EB-4558-9EBC-D02C3CF2F13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xmlns="" id="{407121D3-B47A-4B3F-8DE5-C42B2253C88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xmlns="" id="{1E88FD86-B397-4628-BAE6-85625F878566}"/>
              </a:ext>
            </a:extLst>
          </p:cNvPr>
          <p:cNvSpPr>
            <a:spLocks noGrp="1"/>
          </p:cNvSpPr>
          <p:nvPr>
            <p:ph type="dt" sz="half" idx="10"/>
          </p:nvPr>
        </p:nvSpPr>
        <p:spPr/>
        <p:txBody>
          <a:bodyPr/>
          <a:lstStyle/>
          <a:p>
            <a:fld id="{08EC7D56-40B4-4203-A7E9-6210E95A41DB}" type="datetime1">
              <a:rPr lang="en-US" smtClean="0"/>
              <a:t>1/10/2024</a:t>
            </a:fld>
            <a:endParaRPr lang="en-US"/>
          </a:p>
        </p:txBody>
      </p:sp>
      <p:sp>
        <p:nvSpPr>
          <p:cNvPr id="6" name="Footer Placeholder 5">
            <a:extLst>
              <a:ext uri="{FF2B5EF4-FFF2-40B4-BE49-F238E27FC236}">
                <a16:creationId xmlns:a16="http://schemas.microsoft.com/office/drawing/2014/main" xmlns="" id="{3056BAEA-3F52-4A22-9A05-8406667A6AE9}"/>
              </a:ext>
            </a:extLst>
          </p:cNvPr>
          <p:cNvSpPr>
            <a:spLocks noGrp="1"/>
          </p:cNvSpPr>
          <p:nvPr>
            <p:ph type="ftr" sz="quarter" idx="11"/>
          </p:nvPr>
        </p:nvSpPr>
        <p:spPr/>
        <p:txBody>
          <a:bodyPr/>
          <a:lstStyle/>
          <a:p>
            <a:r>
              <a:rPr lang="sv-SE"/>
              <a:t>Md. Sazzad Hossain(Roll:221901051)</a:t>
            </a:r>
            <a:endParaRPr lang="en-US"/>
          </a:p>
        </p:txBody>
      </p:sp>
      <p:sp>
        <p:nvSpPr>
          <p:cNvPr id="7" name="Slide Number Placeholder 6">
            <a:extLst>
              <a:ext uri="{FF2B5EF4-FFF2-40B4-BE49-F238E27FC236}">
                <a16:creationId xmlns:a16="http://schemas.microsoft.com/office/drawing/2014/main" xmlns="" id="{CDC562A7-D1EC-4829-97EA-C0AA32824E72}"/>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360284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AC73E-E93B-4ED5-A95B-E490FAF92E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18FE5B0-08F6-49A6-B741-0BDDE758C0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FB61CD9-A925-45FC-AD42-9FAA7FEAF612}"/>
              </a:ext>
            </a:extLst>
          </p:cNvPr>
          <p:cNvSpPr>
            <a:spLocks noGrp="1"/>
          </p:cNvSpPr>
          <p:nvPr>
            <p:ph type="dt" sz="half" idx="10"/>
          </p:nvPr>
        </p:nvSpPr>
        <p:spPr/>
        <p:txBody>
          <a:bodyPr/>
          <a:lstStyle/>
          <a:p>
            <a:fld id="{3F1C4D69-6226-412F-B4A0-1587E94F5E5B}" type="datetime1">
              <a:rPr lang="en-US" smtClean="0"/>
              <a:t>1/10/2024</a:t>
            </a:fld>
            <a:endParaRPr lang="en-US"/>
          </a:p>
        </p:txBody>
      </p:sp>
      <p:sp>
        <p:nvSpPr>
          <p:cNvPr id="5" name="Footer Placeholder 4">
            <a:extLst>
              <a:ext uri="{FF2B5EF4-FFF2-40B4-BE49-F238E27FC236}">
                <a16:creationId xmlns:a16="http://schemas.microsoft.com/office/drawing/2014/main" xmlns="" id="{5B9F81C0-7651-409A-B373-819A1E1322C9}"/>
              </a:ext>
            </a:extLst>
          </p:cNvPr>
          <p:cNvSpPr>
            <a:spLocks noGrp="1"/>
          </p:cNvSpPr>
          <p:nvPr>
            <p:ph type="ftr" sz="quarter" idx="11"/>
          </p:nvPr>
        </p:nvSpPr>
        <p:spPr/>
        <p:txBody>
          <a:bodyPr/>
          <a:lstStyle/>
          <a:p>
            <a:r>
              <a:rPr lang="sv-SE"/>
              <a:t>Md. Sazzad Hossain(Roll:221901051)</a:t>
            </a:r>
            <a:endParaRPr lang="en-US"/>
          </a:p>
        </p:txBody>
      </p:sp>
      <p:sp>
        <p:nvSpPr>
          <p:cNvPr id="6" name="Slide Number Placeholder 5">
            <a:extLst>
              <a:ext uri="{FF2B5EF4-FFF2-40B4-BE49-F238E27FC236}">
                <a16:creationId xmlns:a16="http://schemas.microsoft.com/office/drawing/2014/main" xmlns="" id="{8007291D-19B2-4EF6-A28F-46472BE47C26}"/>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1331282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F3C91F4-2998-4685-B5FC-7A0010C1818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4E01EDED-672C-4FF6-9CE5-4C874CAC0EAD}"/>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420CD08-1E89-4D05-B7A2-95CC24A3F65B}"/>
              </a:ext>
            </a:extLst>
          </p:cNvPr>
          <p:cNvSpPr>
            <a:spLocks noGrp="1"/>
          </p:cNvSpPr>
          <p:nvPr>
            <p:ph type="dt" sz="half" idx="10"/>
          </p:nvPr>
        </p:nvSpPr>
        <p:spPr/>
        <p:txBody>
          <a:bodyPr/>
          <a:lstStyle/>
          <a:p>
            <a:fld id="{6CEBB0B4-DD05-4E6E-8544-3F9F1781C20E}" type="datetime1">
              <a:rPr lang="en-US" smtClean="0"/>
              <a:t>1/10/2024</a:t>
            </a:fld>
            <a:endParaRPr lang="en-US"/>
          </a:p>
        </p:txBody>
      </p:sp>
      <p:sp>
        <p:nvSpPr>
          <p:cNvPr id="5" name="Footer Placeholder 4">
            <a:extLst>
              <a:ext uri="{FF2B5EF4-FFF2-40B4-BE49-F238E27FC236}">
                <a16:creationId xmlns:a16="http://schemas.microsoft.com/office/drawing/2014/main" xmlns="" id="{93BB209A-F2C1-41CB-8F1C-3C3ADD9398FC}"/>
              </a:ext>
            </a:extLst>
          </p:cNvPr>
          <p:cNvSpPr>
            <a:spLocks noGrp="1"/>
          </p:cNvSpPr>
          <p:nvPr>
            <p:ph type="ftr" sz="quarter" idx="11"/>
          </p:nvPr>
        </p:nvSpPr>
        <p:spPr/>
        <p:txBody>
          <a:bodyPr/>
          <a:lstStyle/>
          <a:p>
            <a:r>
              <a:rPr lang="sv-SE"/>
              <a:t>Md. Sazzad Hossain(Roll:221901051)</a:t>
            </a:r>
            <a:endParaRPr lang="en-US"/>
          </a:p>
        </p:txBody>
      </p:sp>
      <p:sp>
        <p:nvSpPr>
          <p:cNvPr id="6" name="Slide Number Placeholder 5">
            <a:extLst>
              <a:ext uri="{FF2B5EF4-FFF2-40B4-BE49-F238E27FC236}">
                <a16:creationId xmlns:a16="http://schemas.microsoft.com/office/drawing/2014/main" xmlns="" id="{09C019B5-A1F2-440E-A3FB-D81E2AD52616}"/>
              </a:ext>
            </a:extLst>
          </p:cNvPr>
          <p:cNvSpPr>
            <a:spLocks noGrp="1"/>
          </p:cNvSpPr>
          <p:nvPr>
            <p:ph type="sldNum" sz="quarter" idx="12"/>
          </p:nvPr>
        </p:nvSpPr>
        <p:spPr/>
        <p:txBody>
          <a:bodyPr/>
          <a:lstStyle/>
          <a:p>
            <a:fld id="{221E95D8-81F8-4D24-8096-FF2C83240205}" type="slidenum">
              <a:rPr lang="en-US" smtClean="0"/>
              <a:t>‹#›</a:t>
            </a:fld>
            <a:endParaRPr lang="en-US"/>
          </a:p>
        </p:txBody>
      </p:sp>
    </p:spTree>
    <p:extLst>
      <p:ext uri="{BB962C8B-B14F-4D97-AF65-F5344CB8AC3E}">
        <p14:creationId xmlns:p14="http://schemas.microsoft.com/office/powerpoint/2010/main" val="133507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4813" y="323263"/>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596535"/>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68932"/>
            <a:ext cx="4040188"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596535"/>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68932"/>
            <a:ext cx="4041775" cy="2276294"/>
          </a:xfrm>
        </p:spPr>
        <p:txBody>
          <a:bodyPr/>
          <a:lstStyle>
            <a:lvl1pPr algn="ctr">
              <a:defRPr sz="2400">
                <a:solidFill>
                  <a:srgbClr val="002060"/>
                </a:solidFill>
              </a:defRPr>
            </a:lvl1pPr>
            <a:lvl2pPr algn="ctr">
              <a:defRPr sz="2000">
                <a:solidFill>
                  <a:srgbClr val="002060"/>
                </a:solidFill>
              </a:defRPr>
            </a:lvl2pPr>
            <a:lvl3pPr algn="ctr">
              <a:defRPr sz="1800">
                <a:solidFill>
                  <a:srgbClr val="002060"/>
                </a:solidFill>
              </a:defRPr>
            </a:lvl3pPr>
            <a:lvl4pPr algn="ctr">
              <a:defRPr sz="1600">
                <a:solidFill>
                  <a:srgbClr val="002060"/>
                </a:solidFill>
              </a:defRPr>
            </a:lvl4pPr>
            <a:lvl5pPr algn="ctr">
              <a:defRPr sz="1600">
                <a:solidFill>
                  <a:srgbClr val="002060"/>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1/10/2024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09646535-AEF6-4883-A4F9-EEC1F8B4319E}"/>
              </a:ext>
            </a:extLst>
          </p:cNvPr>
          <p:cNvSpPr/>
          <p:nvPr/>
        </p:nvSpPr>
        <p:spPr>
          <a:xfrm>
            <a:off x="0" y="0"/>
            <a:ext cx="9144000" cy="51435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540000" y="464400"/>
            <a:ext cx="8046242" cy="1107996"/>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540000" y="1906201"/>
            <a:ext cx="8046244" cy="242053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8878" y="4603500"/>
            <a:ext cx="2321720" cy="540000"/>
          </a:xfrm>
          <a:prstGeom prst="rect">
            <a:avLst/>
          </a:prstGeom>
        </p:spPr>
        <p:txBody>
          <a:bodyPr vert="horz" lIns="0" tIns="180000" rIns="0" bIns="180000" rtlCol="0" anchor="ctr"/>
          <a:lstStyle>
            <a:lvl1pPr algn="l">
              <a:lnSpc>
                <a:spcPct val="120000"/>
              </a:lnSpc>
              <a:defRPr sz="900" spc="15" baseline="0">
                <a:solidFill>
                  <a:schemeClr val="tx1"/>
                </a:solidFill>
                <a:latin typeface="+mn-lt"/>
              </a:defRPr>
            </a:lvl1pPr>
          </a:lstStyle>
          <a:p>
            <a:fld id="{8DEA2CF1-0EB2-4673-802D-3371233E4A77}" type="datetime2">
              <a:rPr lang="en-US" smtClean="0"/>
              <a:t>Wednesday, January 10, 2024</a:t>
            </a:fld>
            <a:endParaRPr lang="en-US" dirty="0"/>
          </a:p>
        </p:txBody>
      </p:sp>
      <p:sp>
        <p:nvSpPr>
          <p:cNvPr id="5" name="Footer Placeholder 4"/>
          <p:cNvSpPr>
            <a:spLocks noGrp="1"/>
          </p:cNvSpPr>
          <p:nvPr>
            <p:ph type="ftr" sz="quarter" idx="3"/>
          </p:nvPr>
        </p:nvSpPr>
        <p:spPr>
          <a:xfrm>
            <a:off x="3411141" y="4603500"/>
            <a:ext cx="3752850" cy="540000"/>
          </a:xfrm>
          <a:prstGeom prst="rect">
            <a:avLst/>
          </a:prstGeom>
        </p:spPr>
        <p:txBody>
          <a:bodyPr vert="horz" lIns="0" tIns="180000" rIns="0" bIns="180000" rtlCol="0" anchor="ctr"/>
          <a:lstStyle>
            <a:lvl1pPr algn="ctr">
              <a:lnSpc>
                <a:spcPct val="120000"/>
              </a:lnSpc>
              <a:defRPr sz="900" spc="15"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7704535" y="4603500"/>
            <a:ext cx="890587" cy="540000"/>
          </a:xfrm>
          <a:prstGeom prst="rect">
            <a:avLst/>
          </a:prstGeom>
        </p:spPr>
        <p:txBody>
          <a:bodyPr vert="horz" lIns="0" tIns="180000" rIns="0" bIns="180000" rtlCol="0" anchor="ctr"/>
          <a:lstStyle>
            <a:lvl1pPr algn="r">
              <a:lnSpc>
                <a:spcPct val="120000"/>
              </a:lnSpc>
              <a:defRPr sz="900" spc="15"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17466130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685800" rtl="0" eaLnBrk="1" latinLnBrk="0" hangingPunct="1">
        <a:lnSpc>
          <a:spcPct val="100000"/>
        </a:lnSpc>
        <a:spcBef>
          <a:spcPct val="0"/>
        </a:spcBef>
        <a:buNone/>
        <a:defRPr sz="2400" kern="1200" cap="none"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4"/>
        </a:buClr>
        <a:buFont typeface="The Hand Extrablack" panose="03070A02030502020204" pitchFamily="66" charset="0"/>
        <a:buChar char="•"/>
        <a:defRPr sz="1500" kern="1200" spc="15" baseline="0">
          <a:solidFill>
            <a:schemeClr val="tx1">
              <a:alpha val="58000"/>
            </a:schemeClr>
          </a:solidFill>
          <a:latin typeface="+mn-lt"/>
          <a:ea typeface="+mn-ea"/>
          <a:cs typeface="+mn-cs"/>
        </a:defRPr>
      </a:lvl1pPr>
      <a:lvl2pPr marL="514350" indent="-171450" algn="l" defTabSz="685800" rtl="0" eaLnBrk="1" latinLnBrk="0" hangingPunct="1">
        <a:lnSpc>
          <a:spcPct val="120000"/>
        </a:lnSpc>
        <a:spcBef>
          <a:spcPts val="375"/>
        </a:spcBef>
        <a:buClr>
          <a:schemeClr val="accent4"/>
        </a:buClr>
        <a:buFont typeface="The Hand Extrablack" panose="03070A02030502020204" pitchFamily="66" charset="0"/>
        <a:buChar char="•"/>
        <a:defRPr sz="1500" kern="1200" spc="15" baseline="0">
          <a:solidFill>
            <a:schemeClr val="tx1">
              <a:alpha val="58000"/>
            </a:schemeClr>
          </a:solidFill>
          <a:latin typeface="+mn-lt"/>
          <a:ea typeface="+mn-ea"/>
          <a:cs typeface="+mn-cs"/>
        </a:defRPr>
      </a:lvl2pPr>
      <a:lvl3pPr marL="857250" indent="-171450" algn="l" defTabSz="685800" rtl="0" eaLnBrk="1" latinLnBrk="0" hangingPunct="1">
        <a:lnSpc>
          <a:spcPct val="120000"/>
        </a:lnSpc>
        <a:spcBef>
          <a:spcPts val="375"/>
        </a:spcBef>
        <a:buClr>
          <a:schemeClr val="accent4"/>
        </a:buClr>
        <a:buFont typeface="The Hand Extrablack" panose="03070A02030502020204" pitchFamily="66" charset="0"/>
        <a:buChar char="•"/>
        <a:defRPr sz="1500" kern="1200" spc="15" baseline="0">
          <a:solidFill>
            <a:schemeClr val="tx1">
              <a:alpha val="58000"/>
            </a:schemeClr>
          </a:solidFill>
          <a:latin typeface="+mn-lt"/>
          <a:ea typeface="+mn-ea"/>
          <a:cs typeface="+mn-cs"/>
        </a:defRPr>
      </a:lvl3pPr>
      <a:lvl4pPr marL="1200150" indent="-171450" algn="l" defTabSz="685800" rtl="0" eaLnBrk="1" latinLnBrk="0" hangingPunct="1">
        <a:lnSpc>
          <a:spcPct val="120000"/>
        </a:lnSpc>
        <a:spcBef>
          <a:spcPts val="375"/>
        </a:spcBef>
        <a:buClr>
          <a:schemeClr val="accent4"/>
        </a:buClr>
        <a:buFont typeface="The Hand Extrablack" panose="03070A02030502020204" pitchFamily="66" charset="0"/>
        <a:buChar char="•"/>
        <a:defRPr sz="1500" kern="1200" spc="15" baseline="0">
          <a:solidFill>
            <a:schemeClr val="tx1">
              <a:alpha val="58000"/>
            </a:schemeClr>
          </a:solidFill>
          <a:latin typeface="+mn-lt"/>
          <a:ea typeface="+mn-ea"/>
          <a:cs typeface="+mn-cs"/>
        </a:defRPr>
      </a:lvl4pPr>
      <a:lvl5pPr marL="1543050" indent="-171450" algn="l" defTabSz="685800" rtl="0" eaLnBrk="1" latinLnBrk="0" hangingPunct="1">
        <a:lnSpc>
          <a:spcPct val="120000"/>
        </a:lnSpc>
        <a:spcBef>
          <a:spcPts val="375"/>
        </a:spcBef>
        <a:buClr>
          <a:schemeClr val="accent4"/>
        </a:buClr>
        <a:buFont typeface="The Hand Extrablack" panose="03070A02030502020204" pitchFamily="66" charset="0"/>
        <a:buChar char="•"/>
        <a:defRPr sz="1500" kern="1200" spc="15" baseline="0">
          <a:solidFill>
            <a:schemeClr val="tx1">
              <a:alpha val="58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4A0F599-3412-43B2-A2C8-46A1A032E0C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6771093-EBC1-4A95-9062-5CF6DC16C2C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B1C9B87-4848-4DE1-9D6E-E0C12FE95C1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E83F58E-5BFD-4D7B-BB58-C7F2842B70A8}" type="datetime1">
              <a:rPr lang="en-US" smtClean="0"/>
              <a:t>1/10/2024</a:t>
            </a:fld>
            <a:endParaRPr lang="en-US"/>
          </a:p>
        </p:txBody>
      </p:sp>
      <p:sp>
        <p:nvSpPr>
          <p:cNvPr id="5" name="Footer Placeholder 4">
            <a:extLst>
              <a:ext uri="{FF2B5EF4-FFF2-40B4-BE49-F238E27FC236}">
                <a16:creationId xmlns:a16="http://schemas.microsoft.com/office/drawing/2014/main" xmlns="" id="{DC0BAA32-34C2-4295-9D5B-8C06B0A7571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sv-SE"/>
              <a:t>Md. Sazzad Hossain(Roll:221901051)</a:t>
            </a:r>
            <a:endParaRPr lang="en-US"/>
          </a:p>
        </p:txBody>
      </p:sp>
      <p:sp>
        <p:nvSpPr>
          <p:cNvPr id="6" name="Slide Number Placeholder 5">
            <a:extLst>
              <a:ext uri="{FF2B5EF4-FFF2-40B4-BE49-F238E27FC236}">
                <a16:creationId xmlns:a16="http://schemas.microsoft.com/office/drawing/2014/main" xmlns="" id="{3D5F52E4-6B0C-42DA-8FB7-F9E34BBE2B1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1E95D8-81F8-4D24-8096-FF2C83240205}" type="slidenum">
              <a:rPr lang="en-US" smtClean="0"/>
              <a:t>‹#›</a:t>
            </a:fld>
            <a:endParaRPr lang="en-US"/>
          </a:p>
        </p:txBody>
      </p:sp>
    </p:spTree>
    <p:extLst>
      <p:ext uri="{BB962C8B-B14F-4D97-AF65-F5344CB8AC3E}">
        <p14:creationId xmlns:p14="http://schemas.microsoft.com/office/powerpoint/2010/main" val="175455072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5852" y="3471994"/>
            <a:ext cx="8188953" cy="763525"/>
          </a:xfrm>
        </p:spPr>
        <p:txBody>
          <a:bodyPr/>
          <a:lstStyle/>
          <a:p>
            <a:r>
              <a:rPr lang="en-US" dirty="0"/>
              <a:t> </a:t>
            </a:r>
          </a:p>
        </p:txBody>
      </p:sp>
      <p:sp>
        <p:nvSpPr>
          <p:cNvPr id="5" name="Title 4"/>
          <p:cNvSpPr>
            <a:spLocks noGrp="1"/>
          </p:cNvSpPr>
          <p:nvPr>
            <p:ph type="ctrTitle"/>
          </p:nvPr>
        </p:nvSpPr>
        <p:spPr>
          <a:xfrm>
            <a:off x="4094398" y="2069430"/>
            <a:ext cx="4912098" cy="1292535"/>
          </a:xfrm>
        </p:spPr>
        <p:txBody>
          <a:bodyPr/>
          <a:lstStyle/>
          <a:p>
            <a:r>
              <a:rPr lang="en-US" dirty="0" smtClean="0">
                <a:solidFill>
                  <a:srgbClr val="00B050"/>
                </a:solidFill>
              </a:rPr>
              <a:t>On</a:t>
            </a:r>
            <a:r>
              <a:rPr lang="en-US" dirty="0" smtClean="0"/>
              <a:t>-</a:t>
            </a:r>
            <a:r>
              <a:rPr lang="en-US" dirty="0" smtClean="0">
                <a:solidFill>
                  <a:schemeClr val="tx1"/>
                </a:solidFill>
              </a:rPr>
              <a:t>Off</a:t>
            </a:r>
            <a:r>
              <a:rPr lang="en-US" dirty="0" smtClean="0"/>
              <a:t> Time Delay</a:t>
            </a:r>
            <a:br>
              <a:rPr lang="en-US" dirty="0" smtClean="0"/>
            </a:br>
            <a:r>
              <a:rPr lang="en-US" sz="2000" dirty="0" smtClean="0">
                <a:solidFill>
                  <a:schemeClr val="tx1"/>
                </a:solidFill>
              </a:rPr>
              <a:t>project presentation</a:t>
            </a:r>
            <a:endParaRPr lang="en-US" sz="2000" dirty="0">
              <a:solidFill>
                <a:schemeClr val="tx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0935" y="388188"/>
            <a:ext cx="1489943" cy="1447487"/>
          </a:xfrm>
          <a:prstGeom prst="rect">
            <a:avLst/>
          </a:prstGeom>
        </p:spPr>
      </p:pic>
      <p:sp>
        <p:nvSpPr>
          <p:cNvPr id="7" name="Rectangle 6"/>
          <p:cNvSpPr/>
          <p:nvPr/>
        </p:nvSpPr>
        <p:spPr>
          <a:xfrm>
            <a:off x="1010653" y="3471995"/>
            <a:ext cx="8250225" cy="1200329"/>
          </a:xfrm>
          <a:prstGeom prst="rect">
            <a:avLst/>
          </a:prstGeom>
        </p:spPr>
        <p:txBody>
          <a:bodyPr wrap="square">
            <a:spAutoFit/>
          </a:bodyPr>
          <a:lstStyle/>
          <a:p>
            <a:r>
              <a:rPr lang="en-US" dirty="0">
                <a:solidFill>
                  <a:srgbClr val="C00000"/>
                </a:solidFill>
              </a:rPr>
              <a:t>Presented BY</a:t>
            </a:r>
            <a:r>
              <a:rPr lang="en-US" dirty="0" smtClean="0">
                <a:solidFill>
                  <a:srgbClr val="C00000"/>
                </a:solidFill>
              </a:rPr>
              <a:t>:</a:t>
            </a:r>
            <a:r>
              <a:rPr lang="en-US" dirty="0" smtClean="0">
                <a:solidFill>
                  <a:srgbClr val="FFFF00"/>
                </a:solidFill>
              </a:rPr>
              <a:t>                                                                     </a:t>
            </a:r>
            <a:r>
              <a:rPr lang="en-US" dirty="0" smtClean="0">
                <a:solidFill>
                  <a:srgbClr val="C00000"/>
                </a:solidFill>
              </a:rPr>
              <a:t>Presented TO:</a:t>
            </a:r>
            <a:endParaRPr lang="en-US" dirty="0">
              <a:solidFill>
                <a:srgbClr val="C00000"/>
              </a:solidFill>
            </a:endParaRPr>
          </a:p>
          <a:p>
            <a:r>
              <a:rPr lang="en-US" dirty="0" smtClean="0"/>
              <a:t>Arifuzzaman-221902201                                                  Maisha Muntaha                        </a:t>
            </a:r>
            <a:endParaRPr lang="en-US" dirty="0"/>
          </a:p>
          <a:p>
            <a:r>
              <a:rPr lang="en-US" dirty="0" smtClean="0"/>
              <a:t>Hussain Muhammad Mursalin-221902311                   Lecturer,Dept.of CSE GUB</a:t>
            </a:r>
            <a:endParaRPr lang="en-US" dirty="0"/>
          </a:p>
          <a:p>
            <a:r>
              <a:rPr lang="en-US" dirty="0"/>
              <a:t>Dept.of CSE GUB</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Conclusion</a:t>
            </a:r>
            <a:endParaRPr lang="en-US" dirty="0"/>
          </a:p>
        </p:txBody>
      </p:sp>
      <p:sp>
        <p:nvSpPr>
          <p:cNvPr id="3" name="Rectangle 2"/>
          <p:cNvSpPr/>
          <p:nvPr/>
        </p:nvSpPr>
        <p:spPr>
          <a:xfrm>
            <a:off x="240632" y="1063229"/>
            <a:ext cx="8793365" cy="2585323"/>
          </a:xfrm>
          <a:prstGeom prst="rect">
            <a:avLst/>
          </a:prstGeom>
        </p:spPr>
        <p:txBody>
          <a:bodyPr wrap="square">
            <a:spAutoFit/>
          </a:bodyPr>
          <a:lstStyle/>
          <a:p>
            <a:r>
              <a:rPr lang="en-US" dirty="0"/>
              <a:t>The successful design, construction, and testing of a delay timer circuit for home </a:t>
            </a:r>
            <a:r>
              <a:rPr lang="en-US" dirty="0" smtClean="0"/>
              <a:t>appliances </a:t>
            </a:r>
            <a:r>
              <a:rPr lang="en-US" dirty="0"/>
              <a:t>highlight the practicality and effectiveness of this technology. In practical terms, here is how it can be employed: after creating the 5-minute delay circuit, an additional relay needs to be incorporated to facilitate the connection to a fridge or other appliances. Future work in this area could focus on further enhancing the precision and reliability of the 555 timer delay circuit. This might involve exploring advanced components, developing more compact designs, or integrating digital control interfaces for remote operation and monitoring. Additionally, expanding its application scope to address </a:t>
            </a:r>
            <a:r>
              <a:rPr lang="en-US" dirty="0" smtClean="0"/>
              <a:t>specific </a:t>
            </a:r>
            <a:r>
              <a:rPr lang="en-US" dirty="0"/>
              <a:t>industry needs could open up new avenues for research and development</a:t>
            </a:r>
            <a:r>
              <a:rPr lang="en-US" sz="1400" dirty="0"/>
              <a:t>. </a:t>
            </a:r>
          </a:p>
        </p:txBody>
      </p:sp>
    </p:spTree>
    <p:extLst>
      <p:ext uri="{BB962C8B-B14F-4D97-AF65-F5344CB8AC3E}">
        <p14:creationId xmlns:p14="http://schemas.microsoft.com/office/powerpoint/2010/main" val="1635081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21943A7-52AA-2AAC-C9FE-9D3E12E26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20200" cy="5143500"/>
          </a:xfrm>
          <a:prstGeom prst="rect">
            <a:avLst/>
          </a:prstGeom>
        </p:spPr>
      </p:pic>
    </p:spTree>
    <p:extLst>
      <p:ext uri="{BB962C8B-B14F-4D97-AF65-F5344CB8AC3E}">
        <p14:creationId xmlns:p14="http://schemas.microsoft.com/office/powerpoint/2010/main" val="229875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DEA51-699D-E05A-EE6E-F088C77ADA6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xmlns="" id="{83FD1123-F50B-ADF1-088D-FD9536A9BACC}"/>
              </a:ext>
            </a:extLst>
          </p:cNvPr>
          <p:cNvSpPr>
            <a:spLocks noGrp="1"/>
          </p:cNvSpPr>
          <p:nvPr>
            <p:ph idx="1"/>
          </p:nvPr>
        </p:nvSpPr>
        <p:spPr>
          <a:xfrm>
            <a:off x="0" y="1151386"/>
            <a:ext cx="8484819" cy="3595428"/>
          </a:xfrm>
        </p:spPr>
        <p:txBody>
          <a:bodyPr/>
          <a:lstStyle/>
          <a:p>
            <a:pPr marL="0" indent="0">
              <a:buNone/>
            </a:pPr>
            <a:r>
              <a:rPr lang="en-US" dirty="0"/>
              <a:t> </a:t>
            </a:r>
          </a:p>
        </p:txBody>
      </p:sp>
      <p:sp>
        <p:nvSpPr>
          <p:cNvPr id="4" name="Title 1">
            <a:extLst>
              <a:ext uri="{FF2B5EF4-FFF2-40B4-BE49-F238E27FC236}">
                <a16:creationId xmlns:a16="http://schemas.microsoft.com/office/drawing/2014/main" xmlns="" id="{C3B9FD54-57E2-1AC9-9F5B-E29FEEB8CAFD}"/>
              </a:ext>
            </a:extLst>
          </p:cNvPr>
          <p:cNvSpPr txBox="1">
            <a:spLocks/>
          </p:cNvSpPr>
          <p:nvPr/>
        </p:nvSpPr>
        <p:spPr>
          <a:xfrm>
            <a:off x="2744032" y="232716"/>
            <a:ext cx="6179575" cy="725349"/>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sz="4000" b="1" dirty="0">
                <a:solidFill>
                  <a:schemeClr val="tx1"/>
                </a:solidFill>
              </a:rPr>
              <a:t>Outlines</a:t>
            </a:r>
          </a:p>
        </p:txBody>
      </p:sp>
      <p:grpSp>
        <p:nvGrpSpPr>
          <p:cNvPr id="5" name="Diagram group">
            <a:extLst>
              <a:ext uri="{FF2B5EF4-FFF2-40B4-BE49-F238E27FC236}">
                <a16:creationId xmlns:a16="http://schemas.microsoft.com/office/drawing/2014/main" xmlns="" id="{2815BF6B-A261-2A37-E5B4-052D214E75DA}"/>
              </a:ext>
            </a:extLst>
          </p:cNvPr>
          <p:cNvGrpSpPr/>
          <p:nvPr/>
        </p:nvGrpSpPr>
        <p:grpSpPr>
          <a:xfrm>
            <a:off x="463714" y="452919"/>
            <a:ext cx="8680286" cy="4623902"/>
            <a:chOff x="595096" y="2041"/>
            <a:chExt cx="8052987" cy="4623902"/>
          </a:xfrm>
          <a:scene3d>
            <a:camera prst="perspectiveRelaxedModerately" zoom="92000"/>
            <a:lightRig rig="balanced" dir="t">
              <a:rot lat="0" lon="0" rev="12700000"/>
            </a:lightRig>
          </a:scene3d>
        </p:grpSpPr>
        <p:grpSp>
          <p:nvGrpSpPr>
            <p:cNvPr id="6" name="Group 5">
              <a:extLst>
                <a:ext uri="{FF2B5EF4-FFF2-40B4-BE49-F238E27FC236}">
                  <a16:creationId xmlns:a16="http://schemas.microsoft.com/office/drawing/2014/main" xmlns="" id="{AD7B4D00-5BF8-C091-1309-15214E4A17B3}"/>
                </a:ext>
              </a:extLst>
            </p:cNvPr>
            <p:cNvGrpSpPr/>
            <p:nvPr/>
          </p:nvGrpSpPr>
          <p:grpSpPr>
            <a:xfrm>
              <a:off x="3671996" y="2872458"/>
              <a:ext cx="1753485" cy="1753485"/>
              <a:chOff x="3671996" y="2872458"/>
              <a:chExt cx="1753485" cy="1753485"/>
            </a:xfrm>
          </p:grpSpPr>
          <p:sp>
            <p:nvSpPr>
              <p:cNvPr id="39" name="Oval 38">
                <a:extLst>
                  <a:ext uri="{FF2B5EF4-FFF2-40B4-BE49-F238E27FC236}">
                    <a16:creationId xmlns:a16="http://schemas.microsoft.com/office/drawing/2014/main" xmlns="" id="{4373A4EB-3DE0-8538-6A6B-13E76F21B699}"/>
                  </a:ext>
                </a:extLst>
              </p:cNvPr>
              <p:cNvSpPr/>
              <p:nvPr/>
            </p:nvSpPr>
            <p:spPr>
              <a:xfrm>
                <a:off x="3671996" y="2872458"/>
                <a:ext cx="1753485" cy="1753485"/>
              </a:xfrm>
              <a:prstGeom prst="ellipse">
                <a:avLst/>
              </a:prstGeom>
              <a:sp3d prstMaterial="plastic">
                <a:bevelT w="50800" h="50800"/>
                <a:bevelB w="50800" h="508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0" name="Oval 4">
                <a:extLst>
                  <a:ext uri="{FF2B5EF4-FFF2-40B4-BE49-F238E27FC236}">
                    <a16:creationId xmlns:a16="http://schemas.microsoft.com/office/drawing/2014/main" xmlns="" id="{D0F47524-3AFC-6AC9-3985-DD367800C0E3}"/>
                  </a:ext>
                </a:extLst>
              </p:cNvPr>
              <p:cNvSpPr txBox="1"/>
              <p:nvPr/>
            </p:nvSpPr>
            <p:spPr>
              <a:xfrm>
                <a:off x="3928788" y="3129250"/>
                <a:ext cx="1239901" cy="123990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555 </a:t>
                </a:r>
                <a:r>
                  <a:rPr lang="en-US" sz="2800" b="1" dirty="0"/>
                  <a:t>Tim</a:t>
                </a:r>
                <a:r>
                  <a:rPr lang="en-US" sz="2800" b="1" kern="1200" dirty="0"/>
                  <a:t>er IC</a:t>
                </a:r>
              </a:p>
            </p:txBody>
          </p:sp>
        </p:grpSp>
        <p:sp>
          <p:nvSpPr>
            <p:cNvPr id="7" name="Arrow: Left 6">
              <a:extLst>
                <a:ext uri="{FF2B5EF4-FFF2-40B4-BE49-F238E27FC236}">
                  <a16:creationId xmlns:a16="http://schemas.microsoft.com/office/drawing/2014/main" xmlns="" id="{7D6A51C5-E57C-5C00-78A4-AA482486A92D}"/>
                </a:ext>
              </a:extLst>
            </p:cNvPr>
            <p:cNvSpPr/>
            <p:nvPr/>
          </p:nvSpPr>
          <p:spPr>
            <a:xfrm rot="10800000">
              <a:off x="1208816" y="3499329"/>
              <a:ext cx="2327704"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hueOff val="0"/>
                <a:satOff val="0"/>
                <a:lumOff val="0"/>
                <a:alphaOff val="0"/>
              </a:schemeClr>
            </a:fontRef>
          </p:style>
        </p:sp>
        <p:grpSp>
          <p:nvGrpSpPr>
            <p:cNvPr id="8" name="Group 7">
              <a:extLst>
                <a:ext uri="{FF2B5EF4-FFF2-40B4-BE49-F238E27FC236}">
                  <a16:creationId xmlns:a16="http://schemas.microsoft.com/office/drawing/2014/main" xmlns="" id="{7FC60CEE-BD22-505B-A7D5-0DC616A60194}"/>
                </a:ext>
              </a:extLst>
            </p:cNvPr>
            <p:cNvGrpSpPr/>
            <p:nvPr/>
          </p:nvGrpSpPr>
          <p:grpSpPr>
            <a:xfrm>
              <a:off x="595096" y="3258225"/>
              <a:ext cx="1227439" cy="981951"/>
              <a:chOff x="595096" y="3258225"/>
              <a:chExt cx="1227439" cy="981951"/>
            </a:xfrm>
          </p:grpSpPr>
          <p:sp>
            <p:nvSpPr>
              <p:cNvPr id="37" name="Rectangle: Rounded Corners 36">
                <a:extLst>
                  <a:ext uri="{FF2B5EF4-FFF2-40B4-BE49-F238E27FC236}">
                    <a16:creationId xmlns:a16="http://schemas.microsoft.com/office/drawing/2014/main" xmlns="" id="{A1D9670F-19EE-D265-84D0-75D6FB97C9CE}"/>
                  </a:ext>
                </a:extLst>
              </p:cNvPr>
              <p:cNvSpPr/>
              <p:nvPr/>
            </p:nvSpPr>
            <p:spPr>
              <a:xfrm>
                <a:off x="595096" y="3258225"/>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38" name="Rectangle: Rounded Corners 7">
                <a:extLst>
                  <a:ext uri="{FF2B5EF4-FFF2-40B4-BE49-F238E27FC236}">
                    <a16:creationId xmlns:a16="http://schemas.microsoft.com/office/drawing/2014/main" xmlns="" id="{74D6C1F6-3702-0DB4-A0B6-3616D8796BCC}"/>
                  </a:ext>
                </a:extLst>
              </p:cNvPr>
              <p:cNvSpPr txBox="1"/>
              <p:nvPr/>
            </p:nvSpPr>
            <p:spPr>
              <a:xfrm>
                <a:off x="623856" y="3286985"/>
                <a:ext cx="1169919" cy="924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Introduction</a:t>
                </a:r>
              </a:p>
            </p:txBody>
          </p:sp>
        </p:grpSp>
        <p:sp>
          <p:nvSpPr>
            <p:cNvPr id="9" name="Arrow: Left 8">
              <a:extLst>
                <a:ext uri="{FF2B5EF4-FFF2-40B4-BE49-F238E27FC236}">
                  <a16:creationId xmlns:a16="http://schemas.microsoft.com/office/drawing/2014/main" xmlns="" id="{08DDD74C-921A-5B9D-679F-40825939B377}"/>
                </a:ext>
              </a:extLst>
            </p:cNvPr>
            <p:cNvSpPr/>
            <p:nvPr/>
          </p:nvSpPr>
          <p:spPr>
            <a:xfrm rot="12374852">
              <a:off x="1295266" y="2502936"/>
              <a:ext cx="2465537"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1607181"/>
                <a:satOff val="-2411"/>
                <a:lumOff val="-392"/>
                <a:alphaOff val="0"/>
              </a:schemeClr>
            </a:fillRef>
            <a:effectRef idx="2">
              <a:schemeClr val="accent3">
                <a:hueOff val="1607181"/>
                <a:satOff val="-2411"/>
                <a:lumOff val="-392"/>
                <a:alphaOff val="0"/>
              </a:schemeClr>
            </a:effectRef>
            <a:fontRef idx="minor">
              <a:schemeClr val="lt1">
                <a:hueOff val="0"/>
                <a:satOff val="0"/>
                <a:lumOff val="0"/>
                <a:alphaOff val="0"/>
              </a:schemeClr>
            </a:fontRef>
          </p:style>
        </p:sp>
        <p:grpSp>
          <p:nvGrpSpPr>
            <p:cNvPr id="10" name="Group 9">
              <a:extLst>
                <a:ext uri="{FF2B5EF4-FFF2-40B4-BE49-F238E27FC236}">
                  <a16:creationId xmlns:a16="http://schemas.microsoft.com/office/drawing/2014/main" xmlns="" id="{05BFD67F-7A68-4563-F482-FC60BB4E90C6}"/>
                </a:ext>
              </a:extLst>
            </p:cNvPr>
            <p:cNvGrpSpPr/>
            <p:nvPr/>
          </p:nvGrpSpPr>
          <p:grpSpPr>
            <a:xfrm>
              <a:off x="808654" y="1716640"/>
              <a:ext cx="1227439" cy="981951"/>
              <a:chOff x="808654" y="1716640"/>
              <a:chExt cx="1227439" cy="981951"/>
            </a:xfrm>
          </p:grpSpPr>
          <p:sp>
            <p:nvSpPr>
              <p:cNvPr id="35" name="Rectangle: Rounded Corners 34">
                <a:extLst>
                  <a:ext uri="{FF2B5EF4-FFF2-40B4-BE49-F238E27FC236}">
                    <a16:creationId xmlns:a16="http://schemas.microsoft.com/office/drawing/2014/main" xmlns="" id="{E1C128B7-54CE-D628-B022-8B73418E5448}"/>
                  </a:ext>
                </a:extLst>
              </p:cNvPr>
              <p:cNvSpPr/>
              <p:nvPr/>
            </p:nvSpPr>
            <p:spPr>
              <a:xfrm>
                <a:off x="808654" y="1716640"/>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1607181"/>
                  <a:satOff val="-2411"/>
                  <a:lumOff val="-392"/>
                  <a:alphaOff val="0"/>
                </a:schemeClr>
              </a:fillRef>
              <a:effectRef idx="2">
                <a:schemeClr val="accent3">
                  <a:hueOff val="1607181"/>
                  <a:satOff val="-2411"/>
                  <a:lumOff val="-392"/>
                  <a:alphaOff val="0"/>
                </a:schemeClr>
              </a:effectRef>
              <a:fontRef idx="minor">
                <a:schemeClr val="lt1"/>
              </a:fontRef>
            </p:style>
          </p:sp>
          <p:sp>
            <p:nvSpPr>
              <p:cNvPr id="36" name="Rectangle: Rounded Corners 10">
                <a:extLst>
                  <a:ext uri="{FF2B5EF4-FFF2-40B4-BE49-F238E27FC236}">
                    <a16:creationId xmlns:a16="http://schemas.microsoft.com/office/drawing/2014/main" xmlns="" id="{3BD63F9D-1FDE-35D8-ADF4-9648A8B6914B}"/>
                  </a:ext>
                </a:extLst>
              </p:cNvPr>
              <p:cNvSpPr txBox="1"/>
              <p:nvPr/>
            </p:nvSpPr>
            <p:spPr>
              <a:xfrm>
                <a:off x="837414" y="1745400"/>
                <a:ext cx="1169919" cy="924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algn="ctr" defTabSz="711200">
                  <a:lnSpc>
                    <a:spcPct val="90000"/>
                  </a:lnSpc>
                  <a:spcBef>
                    <a:spcPct val="0"/>
                  </a:spcBef>
                  <a:spcAft>
                    <a:spcPct val="35000"/>
                  </a:spcAft>
                </a:pPr>
                <a:r>
                  <a:rPr lang="en-US" sz="1600" b="1" dirty="0"/>
                  <a:t>Components Required</a:t>
                </a:r>
                <a:endParaRPr lang="en-US" sz="1600" b="1" kern="1200" dirty="0"/>
              </a:p>
            </p:txBody>
          </p:sp>
        </p:grpSp>
        <p:sp>
          <p:nvSpPr>
            <p:cNvPr id="11" name="Arrow: Left 10">
              <a:extLst>
                <a:ext uri="{FF2B5EF4-FFF2-40B4-BE49-F238E27FC236}">
                  <a16:creationId xmlns:a16="http://schemas.microsoft.com/office/drawing/2014/main" xmlns="" id="{DCC06B6C-9CEB-E6C3-F418-FDB8EDA6CE1C}"/>
                </a:ext>
              </a:extLst>
            </p:cNvPr>
            <p:cNvSpPr/>
            <p:nvPr/>
          </p:nvSpPr>
          <p:spPr>
            <a:xfrm rot="13885336">
              <a:off x="1990655" y="1778972"/>
              <a:ext cx="2371670"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3214361"/>
                <a:satOff val="-4823"/>
                <a:lumOff val="-784"/>
                <a:alphaOff val="0"/>
              </a:schemeClr>
            </a:fillRef>
            <a:effectRef idx="2">
              <a:schemeClr val="accent3">
                <a:hueOff val="3214361"/>
                <a:satOff val="-4823"/>
                <a:lumOff val="-784"/>
                <a:alphaOff val="0"/>
              </a:schemeClr>
            </a:effectRef>
            <a:fontRef idx="minor">
              <a:schemeClr val="lt1">
                <a:hueOff val="0"/>
                <a:satOff val="0"/>
                <a:lumOff val="0"/>
                <a:alphaOff val="0"/>
              </a:schemeClr>
            </a:fontRef>
          </p:style>
        </p:sp>
        <p:sp>
          <p:nvSpPr>
            <p:cNvPr id="33" name="Rectangle: Rounded Corners 32">
              <a:extLst>
                <a:ext uri="{FF2B5EF4-FFF2-40B4-BE49-F238E27FC236}">
                  <a16:creationId xmlns:a16="http://schemas.microsoft.com/office/drawing/2014/main" xmlns="" id="{9771E6C5-D41C-7A73-634B-2010EE308E83}"/>
                </a:ext>
              </a:extLst>
            </p:cNvPr>
            <p:cNvSpPr/>
            <p:nvPr/>
          </p:nvSpPr>
          <p:spPr>
            <a:xfrm>
              <a:off x="1823312" y="610826"/>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3214361"/>
                <a:satOff val="-4823"/>
                <a:lumOff val="-784"/>
                <a:alphaOff val="0"/>
              </a:schemeClr>
            </a:fillRef>
            <a:effectRef idx="2">
              <a:schemeClr val="accent3">
                <a:hueOff val="3214361"/>
                <a:satOff val="-4823"/>
                <a:lumOff val="-784"/>
                <a:alphaOff val="0"/>
              </a:schemeClr>
            </a:effectRef>
            <a:fontRef idx="minor">
              <a:schemeClr val="lt1"/>
            </a:fontRef>
          </p:style>
          <p:txBody>
            <a:bodyPr/>
            <a:lstStyle/>
            <a:p>
              <a:r>
                <a:rPr lang="en-US" sz="1400" dirty="0" smtClean="0"/>
                <a:t>555 Timer Pinout Configuration</a:t>
              </a:r>
              <a:endParaRPr lang="en-US" sz="1400" dirty="0"/>
            </a:p>
          </p:txBody>
        </p:sp>
        <p:sp>
          <p:nvSpPr>
            <p:cNvPr id="13" name="Arrow: Left 12">
              <a:extLst>
                <a:ext uri="{FF2B5EF4-FFF2-40B4-BE49-F238E27FC236}">
                  <a16:creationId xmlns:a16="http://schemas.microsoft.com/office/drawing/2014/main" xmlns="" id="{CBC5DF11-7BD9-DCB4-7F18-D921D9CB1A86}"/>
                </a:ext>
              </a:extLst>
            </p:cNvPr>
            <p:cNvSpPr/>
            <p:nvPr/>
          </p:nvSpPr>
          <p:spPr>
            <a:xfrm rot="15428571">
              <a:off x="2900665" y="1377818"/>
              <a:ext cx="2327704"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4821541"/>
                <a:satOff val="-7234"/>
                <a:lumOff val="-1176"/>
                <a:alphaOff val="0"/>
              </a:schemeClr>
            </a:fillRef>
            <a:effectRef idx="2">
              <a:schemeClr val="accent3">
                <a:hueOff val="4821541"/>
                <a:satOff val="-7234"/>
                <a:lumOff val="-1176"/>
                <a:alphaOff val="0"/>
              </a:schemeClr>
            </a:effectRef>
            <a:fontRef idx="minor">
              <a:schemeClr val="lt1">
                <a:hueOff val="0"/>
                <a:satOff val="0"/>
                <a:lumOff val="0"/>
                <a:alphaOff val="0"/>
              </a:schemeClr>
            </a:fontRef>
          </p:style>
        </p:sp>
        <p:grpSp>
          <p:nvGrpSpPr>
            <p:cNvPr id="14" name="Group 13">
              <a:extLst>
                <a:ext uri="{FF2B5EF4-FFF2-40B4-BE49-F238E27FC236}">
                  <a16:creationId xmlns:a16="http://schemas.microsoft.com/office/drawing/2014/main" xmlns="" id="{DF7F5EEB-C565-D511-E824-EF7C7AF16FF9}"/>
                </a:ext>
              </a:extLst>
            </p:cNvPr>
            <p:cNvGrpSpPr/>
            <p:nvPr/>
          </p:nvGrpSpPr>
          <p:grpSpPr>
            <a:xfrm>
              <a:off x="3191816" y="2041"/>
              <a:ext cx="1227439" cy="981951"/>
              <a:chOff x="3191816" y="2041"/>
              <a:chExt cx="1227439" cy="981951"/>
            </a:xfrm>
          </p:grpSpPr>
          <p:sp>
            <p:nvSpPr>
              <p:cNvPr id="31" name="Rectangle: Rounded Corners 30">
                <a:extLst>
                  <a:ext uri="{FF2B5EF4-FFF2-40B4-BE49-F238E27FC236}">
                    <a16:creationId xmlns:a16="http://schemas.microsoft.com/office/drawing/2014/main" xmlns="" id="{BE2D8398-3FD4-650B-2251-0A9995DAFDCF}"/>
                  </a:ext>
                </a:extLst>
              </p:cNvPr>
              <p:cNvSpPr/>
              <p:nvPr/>
            </p:nvSpPr>
            <p:spPr>
              <a:xfrm>
                <a:off x="3191816" y="2041"/>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4821541"/>
                  <a:satOff val="-7234"/>
                  <a:lumOff val="-1176"/>
                  <a:alphaOff val="0"/>
                </a:schemeClr>
              </a:fillRef>
              <a:effectRef idx="2">
                <a:schemeClr val="accent3">
                  <a:hueOff val="4821541"/>
                  <a:satOff val="-7234"/>
                  <a:lumOff val="-1176"/>
                  <a:alphaOff val="0"/>
                </a:schemeClr>
              </a:effectRef>
              <a:fontRef idx="minor">
                <a:schemeClr val="lt1"/>
              </a:fontRef>
            </p:style>
          </p:sp>
          <p:sp>
            <p:nvSpPr>
              <p:cNvPr id="32" name="Rectangle: Rounded Corners 16">
                <a:extLst>
                  <a:ext uri="{FF2B5EF4-FFF2-40B4-BE49-F238E27FC236}">
                    <a16:creationId xmlns:a16="http://schemas.microsoft.com/office/drawing/2014/main" xmlns="" id="{D16C07DD-61BC-86DE-8A4B-570BF98EE277}"/>
                  </a:ext>
                </a:extLst>
              </p:cNvPr>
              <p:cNvSpPr txBox="1"/>
              <p:nvPr/>
            </p:nvSpPr>
            <p:spPr>
              <a:xfrm>
                <a:off x="3220576" y="30801"/>
                <a:ext cx="1169919" cy="924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en-US" sz="1600" b="1" dirty="0">
                    <a:solidFill>
                      <a:schemeClr val="tx1"/>
                    </a:solidFill>
                    <a:latin typeface="times new roman" panose="02020603050405020304" pitchFamily="18" charset="0"/>
                  </a:rPr>
                  <a:t>Schematics of Time Delay Circuit using 555 Timer IC</a:t>
                </a:r>
                <a:endParaRPr lang="en-US" sz="1600" b="1" kern="1200" dirty="0">
                  <a:solidFill>
                    <a:schemeClr val="tx1"/>
                  </a:solidFill>
                </a:endParaRPr>
              </a:p>
            </p:txBody>
          </p:sp>
        </p:grpSp>
        <p:sp>
          <p:nvSpPr>
            <p:cNvPr id="15" name="Arrow: Left 14">
              <a:extLst>
                <a:ext uri="{FF2B5EF4-FFF2-40B4-BE49-F238E27FC236}">
                  <a16:creationId xmlns:a16="http://schemas.microsoft.com/office/drawing/2014/main" xmlns="" id="{CFCB6EBE-AD57-54AD-86E7-1E5754C39EFB}"/>
                </a:ext>
              </a:extLst>
            </p:cNvPr>
            <p:cNvSpPr/>
            <p:nvPr/>
          </p:nvSpPr>
          <p:spPr>
            <a:xfrm rot="16971429">
              <a:off x="3869107" y="1377818"/>
              <a:ext cx="2327704"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6428722"/>
                <a:satOff val="-9646"/>
                <a:lumOff val="-1569"/>
                <a:alphaOff val="0"/>
              </a:schemeClr>
            </a:fillRef>
            <a:effectRef idx="2">
              <a:schemeClr val="accent3">
                <a:hueOff val="6428722"/>
                <a:satOff val="-9646"/>
                <a:lumOff val="-1569"/>
                <a:alphaOff val="0"/>
              </a:schemeClr>
            </a:effectRef>
            <a:fontRef idx="minor">
              <a:schemeClr val="lt1">
                <a:hueOff val="0"/>
                <a:satOff val="0"/>
                <a:lumOff val="0"/>
                <a:alphaOff val="0"/>
              </a:schemeClr>
            </a:fontRef>
          </p:style>
        </p:sp>
        <p:sp>
          <p:nvSpPr>
            <p:cNvPr id="29" name="Rectangle: Rounded Corners 28">
              <a:extLst>
                <a:ext uri="{FF2B5EF4-FFF2-40B4-BE49-F238E27FC236}">
                  <a16:creationId xmlns:a16="http://schemas.microsoft.com/office/drawing/2014/main" xmlns="" id="{7EAE8E31-649A-CD99-2B57-4A63F1521E50}"/>
                </a:ext>
              </a:extLst>
            </p:cNvPr>
            <p:cNvSpPr/>
            <p:nvPr/>
          </p:nvSpPr>
          <p:spPr>
            <a:xfrm>
              <a:off x="4678221" y="2041"/>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6428722"/>
                <a:satOff val="-9646"/>
                <a:lumOff val="-1569"/>
                <a:alphaOff val="0"/>
              </a:schemeClr>
            </a:fillRef>
            <a:effectRef idx="2">
              <a:schemeClr val="accent3">
                <a:hueOff val="6428722"/>
                <a:satOff val="-9646"/>
                <a:lumOff val="-1569"/>
                <a:alphaOff val="0"/>
              </a:schemeClr>
            </a:effectRef>
            <a:fontRef idx="minor">
              <a:schemeClr val="lt1"/>
            </a:fontRef>
          </p:style>
          <p:txBody>
            <a:bodyPr/>
            <a:lstStyle/>
            <a:p>
              <a:r>
                <a:rPr lang="en-US" sz="1400" dirty="0" smtClean="0"/>
                <a:t>Block Diagram of Time Delay Circuit using 555 Timer IC</a:t>
              </a:r>
              <a:endParaRPr lang="en-US" sz="1400" dirty="0"/>
            </a:p>
          </p:txBody>
        </p:sp>
        <p:sp>
          <p:nvSpPr>
            <p:cNvPr id="17" name="Arrow: Left 16">
              <a:extLst>
                <a:ext uri="{FF2B5EF4-FFF2-40B4-BE49-F238E27FC236}">
                  <a16:creationId xmlns:a16="http://schemas.microsoft.com/office/drawing/2014/main" xmlns="" id="{0562A4BE-5C98-9DA5-3912-AB6C71AC2C5A}"/>
                </a:ext>
              </a:extLst>
            </p:cNvPr>
            <p:cNvSpPr/>
            <p:nvPr/>
          </p:nvSpPr>
          <p:spPr>
            <a:xfrm rot="18514286">
              <a:off x="4741644" y="1798009"/>
              <a:ext cx="2327704"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8035903"/>
                <a:satOff val="-12057"/>
                <a:lumOff val="-1961"/>
                <a:alphaOff val="0"/>
              </a:schemeClr>
            </a:fillRef>
            <a:effectRef idx="2">
              <a:schemeClr val="accent3">
                <a:hueOff val="8035903"/>
                <a:satOff val="-12057"/>
                <a:lumOff val="-1961"/>
                <a:alphaOff val="0"/>
              </a:schemeClr>
            </a:effectRef>
            <a:fontRef idx="minor">
              <a:schemeClr val="lt1">
                <a:hueOff val="0"/>
                <a:satOff val="0"/>
                <a:lumOff val="0"/>
                <a:alphaOff val="0"/>
              </a:schemeClr>
            </a:fontRef>
          </p:style>
        </p:sp>
        <p:grpSp>
          <p:nvGrpSpPr>
            <p:cNvPr id="18" name="Group 17">
              <a:extLst>
                <a:ext uri="{FF2B5EF4-FFF2-40B4-BE49-F238E27FC236}">
                  <a16:creationId xmlns:a16="http://schemas.microsoft.com/office/drawing/2014/main" xmlns="" id="{4FE3C29D-8CC6-3153-F31A-7908B31963E3}"/>
                </a:ext>
              </a:extLst>
            </p:cNvPr>
            <p:cNvGrpSpPr/>
            <p:nvPr/>
          </p:nvGrpSpPr>
          <p:grpSpPr>
            <a:xfrm>
              <a:off x="6017426" y="646968"/>
              <a:ext cx="1227439" cy="981951"/>
              <a:chOff x="6017426" y="646968"/>
              <a:chExt cx="1227439" cy="981951"/>
            </a:xfrm>
          </p:grpSpPr>
          <p:sp>
            <p:nvSpPr>
              <p:cNvPr id="27" name="Rectangle: Rounded Corners 26">
                <a:extLst>
                  <a:ext uri="{FF2B5EF4-FFF2-40B4-BE49-F238E27FC236}">
                    <a16:creationId xmlns:a16="http://schemas.microsoft.com/office/drawing/2014/main" xmlns="" id="{432DE633-D386-DDFE-81E6-6002EF75C309}"/>
                  </a:ext>
                </a:extLst>
              </p:cNvPr>
              <p:cNvSpPr/>
              <p:nvPr/>
            </p:nvSpPr>
            <p:spPr>
              <a:xfrm>
                <a:off x="6017426" y="646968"/>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8035903"/>
                  <a:satOff val="-12057"/>
                  <a:lumOff val="-1961"/>
                  <a:alphaOff val="0"/>
                </a:schemeClr>
              </a:fillRef>
              <a:effectRef idx="2">
                <a:schemeClr val="accent3">
                  <a:hueOff val="8035903"/>
                  <a:satOff val="-12057"/>
                  <a:lumOff val="-1961"/>
                  <a:alphaOff val="0"/>
                </a:schemeClr>
              </a:effectRef>
              <a:fontRef idx="minor">
                <a:schemeClr val="lt1"/>
              </a:fontRef>
            </p:style>
          </p:sp>
          <p:sp>
            <p:nvSpPr>
              <p:cNvPr id="28" name="Rectangle: Rounded Corners 22">
                <a:extLst>
                  <a:ext uri="{FF2B5EF4-FFF2-40B4-BE49-F238E27FC236}">
                    <a16:creationId xmlns:a16="http://schemas.microsoft.com/office/drawing/2014/main" xmlns="" id="{9C43A150-F774-B3BE-6822-08D2E1B87F31}"/>
                  </a:ext>
                </a:extLst>
              </p:cNvPr>
              <p:cNvSpPr txBox="1"/>
              <p:nvPr/>
            </p:nvSpPr>
            <p:spPr>
              <a:xfrm>
                <a:off x="6046186" y="675728"/>
                <a:ext cx="1169919" cy="924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smtClean="0"/>
                  <a:t>Application of 555 Timer</a:t>
                </a:r>
                <a:endParaRPr lang="en-US" sz="1400" b="1" kern="1200" dirty="0"/>
              </a:p>
            </p:txBody>
          </p:sp>
        </p:grpSp>
        <p:sp>
          <p:nvSpPr>
            <p:cNvPr id="21" name="Arrow: Left 20">
              <a:extLst>
                <a:ext uri="{FF2B5EF4-FFF2-40B4-BE49-F238E27FC236}">
                  <a16:creationId xmlns:a16="http://schemas.microsoft.com/office/drawing/2014/main" xmlns="" id="{2D5253D7-7544-439F-59F0-A4967425921E}"/>
                </a:ext>
              </a:extLst>
            </p:cNvPr>
            <p:cNvSpPr/>
            <p:nvPr/>
          </p:nvSpPr>
          <p:spPr>
            <a:xfrm rot="31995">
              <a:off x="5568881" y="3520297"/>
              <a:ext cx="2465537" cy="499743"/>
            </a:xfrm>
            <a:prstGeom prst="leftArrow">
              <a:avLst>
                <a:gd name="adj1" fmla="val 60000"/>
                <a:gd name="adj2" fmla="val 50000"/>
              </a:avLst>
            </a:prstGeom>
            <a:sp3d z="-54080" prstMaterial="plastic">
              <a:bevelT w="25400" h="25400"/>
              <a:bevelB w="25400" h="25400"/>
            </a:sp3d>
          </p:spPr>
          <p:style>
            <a:lnRef idx="1">
              <a:schemeClr val="lt1">
                <a:hueOff val="0"/>
                <a:satOff val="0"/>
                <a:lumOff val="0"/>
                <a:alphaOff val="0"/>
              </a:schemeClr>
            </a:lnRef>
            <a:fillRef idx="1">
              <a:schemeClr val="accent3">
                <a:hueOff val="11250264"/>
                <a:satOff val="-16880"/>
                <a:lumOff val="-2745"/>
                <a:alphaOff val="0"/>
              </a:schemeClr>
            </a:fillRef>
            <a:effectRef idx="2">
              <a:schemeClr val="accent3">
                <a:hueOff val="11250264"/>
                <a:satOff val="-16880"/>
                <a:lumOff val="-2745"/>
                <a:alphaOff val="0"/>
              </a:schemeClr>
            </a:effectRef>
            <a:fontRef idx="minor">
              <a:schemeClr val="lt1">
                <a:hueOff val="0"/>
                <a:satOff val="0"/>
                <a:lumOff val="0"/>
                <a:alphaOff val="0"/>
              </a:schemeClr>
            </a:fontRef>
          </p:style>
        </p:sp>
        <p:grpSp>
          <p:nvGrpSpPr>
            <p:cNvPr id="22" name="Group 21">
              <a:extLst>
                <a:ext uri="{FF2B5EF4-FFF2-40B4-BE49-F238E27FC236}">
                  <a16:creationId xmlns:a16="http://schemas.microsoft.com/office/drawing/2014/main" xmlns="" id="{C6939407-A2D6-691F-F31C-FCA204B9D122}"/>
                </a:ext>
              </a:extLst>
            </p:cNvPr>
            <p:cNvGrpSpPr/>
            <p:nvPr/>
          </p:nvGrpSpPr>
          <p:grpSpPr>
            <a:xfrm>
              <a:off x="7420644" y="3290666"/>
              <a:ext cx="1227439" cy="981951"/>
              <a:chOff x="7420644" y="3290666"/>
              <a:chExt cx="1227439" cy="981951"/>
            </a:xfrm>
          </p:grpSpPr>
          <p:sp>
            <p:nvSpPr>
              <p:cNvPr id="23" name="Rectangle: Rounded Corners 22">
                <a:extLst>
                  <a:ext uri="{FF2B5EF4-FFF2-40B4-BE49-F238E27FC236}">
                    <a16:creationId xmlns:a16="http://schemas.microsoft.com/office/drawing/2014/main" xmlns="" id="{D89CB611-1BCA-6C86-F19E-22FD0ABDBC51}"/>
                  </a:ext>
                </a:extLst>
              </p:cNvPr>
              <p:cNvSpPr/>
              <p:nvPr/>
            </p:nvSpPr>
            <p:spPr>
              <a:xfrm>
                <a:off x="7420644" y="3290666"/>
                <a:ext cx="1227439" cy="981951"/>
              </a:xfrm>
              <a:prstGeom prst="roundRect">
                <a:avLst>
                  <a:gd name="adj" fmla="val 10000"/>
                </a:avLst>
              </a:prstGeom>
              <a:sp3d prstMaterial="plastic">
                <a:bevelT w="50800" h="50800"/>
                <a:bevelB w="50800" h="50800"/>
              </a:sp3d>
            </p:spPr>
            <p:style>
              <a:lnRef idx="0">
                <a:schemeClr val="lt1">
                  <a:hueOff val="0"/>
                  <a:satOff val="0"/>
                  <a:lumOff val="0"/>
                  <a:alphaOff val="0"/>
                </a:schemeClr>
              </a:lnRef>
              <a:fillRef idx="1">
                <a:schemeClr val="accent3">
                  <a:hueOff val="11250264"/>
                  <a:satOff val="-16880"/>
                  <a:lumOff val="-2745"/>
                  <a:alphaOff val="0"/>
                </a:schemeClr>
              </a:fillRef>
              <a:effectRef idx="2">
                <a:schemeClr val="accent3">
                  <a:hueOff val="11250264"/>
                  <a:satOff val="-16880"/>
                  <a:lumOff val="-2745"/>
                  <a:alphaOff val="0"/>
                </a:schemeClr>
              </a:effectRef>
              <a:fontRef idx="minor">
                <a:schemeClr val="lt1"/>
              </a:fontRef>
            </p:style>
            <p:txBody>
              <a:bodyPr/>
              <a:lstStyle/>
              <a:p>
                <a:endParaRPr lang="en-US" dirty="0"/>
              </a:p>
            </p:txBody>
          </p:sp>
          <p:sp>
            <p:nvSpPr>
              <p:cNvPr id="24" name="Rectangle: Rounded Corners 28">
                <a:extLst>
                  <a:ext uri="{FF2B5EF4-FFF2-40B4-BE49-F238E27FC236}">
                    <a16:creationId xmlns:a16="http://schemas.microsoft.com/office/drawing/2014/main" xmlns="" id="{11D0A37E-A2D7-EA7C-A43B-030F3156B626}"/>
                  </a:ext>
                </a:extLst>
              </p:cNvPr>
              <p:cNvSpPr txBox="1"/>
              <p:nvPr/>
            </p:nvSpPr>
            <p:spPr>
              <a:xfrm>
                <a:off x="7449404" y="3319426"/>
                <a:ext cx="1169920" cy="924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b="1" dirty="0"/>
                  <a:t>Conclusion</a:t>
                </a:r>
                <a:endParaRPr lang="en-US" sz="1600" b="1" kern="1200" dirty="0"/>
              </a:p>
            </p:txBody>
          </p:sp>
        </p:grpSp>
      </p:grpSp>
      <p:pic>
        <p:nvPicPr>
          <p:cNvPr id="46" name="Picture 2">
            <a:extLst>
              <a:ext uri="{FF2B5EF4-FFF2-40B4-BE49-F238E27FC236}">
                <a16:creationId xmlns:a16="http://schemas.microsoft.com/office/drawing/2014/main" xmlns="" id="{7941683A-19DC-3747-E648-1DF317A9E86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4714984"/>
            <a:ext cx="452810" cy="488139"/>
          </a:xfrm>
          <a:prstGeom prst="rect">
            <a:avLst/>
          </a:prstGeom>
        </p:spPr>
      </p:pic>
      <p:sp>
        <p:nvSpPr>
          <p:cNvPr id="47" name="Content Placeholder 2">
            <a:extLst>
              <a:ext uri="{FF2B5EF4-FFF2-40B4-BE49-F238E27FC236}">
                <a16:creationId xmlns:a16="http://schemas.microsoft.com/office/drawing/2014/main" xmlns="" id="{F9A9B673-2F48-5271-4EAD-5846DCE3EB64}"/>
              </a:ext>
            </a:extLst>
          </p:cNvPr>
          <p:cNvSpPr txBox="1">
            <a:spLocks/>
          </p:cNvSpPr>
          <p:nvPr/>
        </p:nvSpPr>
        <p:spPr>
          <a:xfrm>
            <a:off x="396073" y="4824254"/>
            <a:ext cx="8716927" cy="30273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dirty="0"/>
          </a:p>
        </p:txBody>
      </p:sp>
      <p:sp>
        <p:nvSpPr>
          <p:cNvPr id="49" name="Rectangle 48"/>
          <p:cNvSpPr/>
          <p:nvPr/>
        </p:nvSpPr>
        <p:spPr>
          <a:xfrm>
            <a:off x="3262314" y="2387084"/>
            <a:ext cx="237566" cy="369332"/>
          </a:xfrm>
          <a:prstGeom prst="rect">
            <a:avLst/>
          </a:prstGeom>
        </p:spPr>
        <p:txBody>
          <a:bodyPr wrap="none">
            <a:spAutoFit/>
          </a:bodyPr>
          <a:lstStyle/>
          <a:p>
            <a:r>
              <a:rPr lang="en-US" b="1" dirty="0" smtClean="0"/>
              <a:t> </a:t>
            </a:r>
            <a:endParaRPr lang="en-US" dirty="0"/>
          </a:p>
        </p:txBody>
      </p:sp>
    </p:spTree>
    <p:extLst>
      <p:ext uri="{BB962C8B-B14F-4D97-AF65-F5344CB8AC3E}">
        <p14:creationId xmlns:p14="http://schemas.microsoft.com/office/powerpoint/2010/main" val="317027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circle(in)">
                                      <p:cBhvr>
                                        <p:cTn id="10" dur="2000"/>
                                        <p:tgtEl>
                                          <p:spTgt spid="3">
                                            <p:txEl>
                                              <p:pRg st="0" end="0"/>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par>
                                <p:cTn id="17" presetID="6" presetClass="entr" presetSubtype="16"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circle(in)">
                                      <p:cBhvr>
                                        <p:cTn id="19" dur="2000"/>
                                        <p:tgtEl>
                                          <p:spTgt spid="46"/>
                                        </p:tgtEl>
                                      </p:cBhvr>
                                    </p:animEffect>
                                  </p:childTnLst>
                                </p:cTn>
                              </p:par>
                              <p:par>
                                <p:cTn id="20" presetID="6"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7"/>
                                        </p:tgtEl>
                                        <p:attrNameLst>
                                          <p:attrName>style.visibility</p:attrName>
                                        </p:attrNameLst>
                                      </p:cBhvr>
                                      <p:to>
                                        <p:strVal val="visible"/>
                                      </p:to>
                                    </p:set>
                                    <p:animEffect transition="in" filter="circle(in)">
                                      <p:cBhvr>
                                        <p:cTn id="2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571C883-42B1-496F-8B94-86A2B24514EB}"/>
              </a:ext>
            </a:extLst>
          </p:cNvPr>
          <p:cNvSpPr>
            <a:spLocks noGrp="1"/>
          </p:cNvSpPr>
          <p:nvPr>
            <p:ph type="sldNum" sz="quarter" idx="12"/>
          </p:nvPr>
        </p:nvSpPr>
        <p:spPr/>
        <p:txBody>
          <a:bodyPr/>
          <a:lstStyle/>
          <a:p>
            <a:pPr defTabSz="685800"/>
            <a:fld id="{C94C27DE-42D2-4A26-97A9-25943777C0BD}" type="slidenum">
              <a:rPr lang="en-US">
                <a:solidFill>
                  <a:prstClr val="black">
                    <a:tint val="75000"/>
                  </a:prstClr>
                </a:solidFill>
                <a:latin typeface="Calibri" panose="020F0502020204030204"/>
              </a:rPr>
              <a:pPr defTabSz="685800"/>
              <a:t>3</a:t>
            </a:fld>
            <a:endParaRPr lang="en-US" dirty="0">
              <a:solidFill>
                <a:prstClr val="black">
                  <a:tint val="75000"/>
                </a:prstClr>
              </a:solidFill>
              <a:latin typeface="Calibri" panose="020F0502020204030204"/>
            </a:endParaRPr>
          </a:p>
        </p:txBody>
      </p:sp>
      <p:graphicFrame>
        <p:nvGraphicFramePr>
          <p:cNvPr id="2" name="Table 1">
            <a:extLst>
              <a:ext uri="{FF2B5EF4-FFF2-40B4-BE49-F238E27FC236}">
                <a16:creationId xmlns:a16="http://schemas.microsoft.com/office/drawing/2014/main" xmlns="" id="{F569D33F-ACB2-CA84-C8FA-BE77EFBF1A06}"/>
              </a:ext>
            </a:extLst>
          </p:cNvPr>
          <p:cNvGraphicFramePr>
            <a:graphicFrameLocks noGrp="1"/>
          </p:cNvGraphicFramePr>
          <p:nvPr>
            <p:extLst>
              <p:ext uri="{D42A27DB-BD31-4B8C-83A1-F6EECF244321}">
                <p14:modId xmlns:p14="http://schemas.microsoft.com/office/powerpoint/2010/main" val="3674339744"/>
              </p:ext>
            </p:extLst>
          </p:nvPr>
        </p:nvGraphicFramePr>
        <p:xfrm>
          <a:off x="209351" y="970768"/>
          <a:ext cx="8837113" cy="3495792"/>
        </p:xfrm>
        <a:graphic>
          <a:graphicData uri="http://schemas.openxmlformats.org/drawingml/2006/table">
            <a:tbl>
              <a:tblPr firstRow="1" bandRow="1">
                <a:tableStyleId>{7DF18680-E054-41AD-8BC1-D1AEF772440D}</a:tableStyleId>
              </a:tblPr>
              <a:tblGrid>
                <a:gridCol w="1364201">
                  <a:extLst>
                    <a:ext uri="{9D8B030D-6E8A-4147-A177-3AD203B41FA5}">
                      <a16:colId xmlns:a16="http://schemas.microsoft.com/office/drawing/2014/main" xmlns="" val="520947071"/>
                    </a:ext>
                  </a:extLst>
                </a:gridCol>
                <a:gridCol w="4172134">
                  <a:extLst>
                    <a:ext uri="{9D8B030D-6E8A-4147-A177-3AD203B41FA5}">
                      <a16:colId xmlns:a16="http://schemas.microsoft.com/office/drawing/2014/main" xmlns="" val="4069225514"/>
                    </a:ext>
                  </a:extLst>
                </a:gridCol>
                <a:gridCol w="1809509">
                  <a:extLst>
                    <a:ext uri="{9D8B030D-6E8A-4147-A177-3AD203B41FA5}">
                      <a16:colId xmlns:a16="http://schemas.microsoft.com/office/drawing/2014/main" xmlns="" val="4203580638"/>
                    </a:ext>
                  </a:extLst>
                </a:gridCol>
                <a:gridCol w="1491269">
                  <a:extLst>
                    <a:ext uri="{9D8B030D-6E8A-4147-A177-3AD203B41FA5}">
                      <a16:colId xmlns:a16="http://schemas.microsoft.com/office/drawing/2014/main" xmlns="" val="4243870039"/>
                    </a:ext>
                  </a:extLst>
                </a:gridCol>
              </a:tblGrid>
              <a:tr h="261957">
                <a:tc>
                  <a:txBody>
                    <a:bodyPr/>
                    <a:lstStyle/>
                    <a:p>
                      <a:pPr algn="ctr"/>
                      <a:r>
                        <a:rPr lang="en-US" sz="1000" dirty="0"/>
                        <a:t># Serial </a:t>
                      </a:r>
                    </a:p>
                  </a:txBody>
                  <a:tcPr marL="68580" marR="68580" marT="34290" marB="34290"/>
                </a:tc>
                <a:tc>
                  <a:txBody>
                    <a:bodyPr/>
                    <a:lstStyle/>
                    <a:p>
                      <a:pPr algn="ctr"/>
                      <a:r>
                        <a:rPr lang="en-US" sz="1000" dirty="0"/>
                        <a:t>Components  Name</a:t>
                      </a:r>
                    </a:p>
                  </a:txBody>
                  <a:tcPr marL="68580" marR="68580" marT="34290" marB="34290"/>
                </a:tc>
                <a:tc>
                  <a:txBody>
                    <a:bodyPr/>
                    <a:lstStyle/>
                    <a:p>
                      <a:pPr algn="ctr"/>
                      <a:r>
                        <a:rPr lang="en-US" sz="1000" dirty="0"/>
                        <a:t>Ratings</a:t>
                      </a:r>
                    </a:p>
                  </a:txBody>
                  <a:tcPr marL="68580" marR="68580" marT="34290" marB="34290"/>
                </a:tc>
                <a:tc>
                  <a:txBody>
                    <a:bodyPr/>
                    <a:lstStyle/>
                    <a:p>
                      <a:pPr algn="ctr"/>
                      <a:r>
                        <a:rPr lang="en-US" sz="1000" dirty="0"/>
                        <a:t>Quantity</a:t>
                      </a:r>
                    </a:p>
                  </a:txBody>
                  <a:tcPr marL="68580" marR="68580" marT="34290" marB="34290"/>
                </a:tc>
                <a:extLst>
                  <a:ext uri="{0D108BD9-81ED-4DB2-BD59-A6C34878D82A}">
                    <a16:rowId xmlns:a16="http://schemas.microsoft.com/office/drawing/2014/main" xmlns="" val="3030592829"/>
                  </a:ext>
                </a:extLst>
              </a:tr>
              <a:tr h="261957">
                <a:tc>
                  <a:txBody>
                    <a:bodyPr/>
                    <a:lstStyle/>
                    <a:p>
                      <a:pPr algn="ctr"/>
                      <a:r>
                        <a:rPr lang="en-US" sz="1000" dirty="0"/>
                        <a:t>01</a:t>
                      </a:r>
                    </a:p>
                  </a:txBody>
                  <a:tcPr marL="68580" marR="68580" marT="34290" marB="34290"/>
                </a:tc>
                <a:tc>
                  <a:txBody>
                    <a:bodyPr/>
                    <a:lstStyle/>
                    <a:p>
                      <a:pPr algn="ctr"/>
                      <a:r>
                        <a:rPr lang="en-US" sz="1000" dirty="0"/>
                        <a:t>555 Timer IC</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1</a:t>
                      </a:r>
                    </a:p>
                  </a:txBody>
                  <a:tcPr marL="68580" marR="68580" marT="34290" marB="34290"/>
                </a:tc>
                <a:extLst>
                  <a:ext uri="{0D108BD9-81ED-4DB2-BD59-A6C34878D82A}">
                    <a16:rowId xmlns:a16="http://schemas.microsoft.com/office/drawing/2014/main" xmlns="" val="746653221"/>
                  </a:ext>
                </a:extLst>
              </a:tr>
              <a:tr h="487746">
                <a:tc>
                  <a:txBody>
                    <a:bodyPr/>
                    <a:lstStyle/>
                    <a:p>
                      <a:pPr algn="ctr"/>
                      <a:r>
                        <a:rPr lang="en-US" sz="1000" dirty="0"/>
                        <a:t>02</a:t>
                      </a:r>
                    </a:p>
                  </a:txBody>
                  <a:tcPr marL="68580" marR="68580" marT="34290" marB="34290"/>
                </a:tc>
                <a:tc>
                  <a:txBody>
                    <a:bodyPr/>
                    <a:lstStyle/>
                    <a:p>
                      <a:pPr algn="ctr"/>
                      <a:r>
                        <a:rPr lang="en-US" sz="1000" dirty="0"/>
                        <a:t>Capacitor</a:t>
                      </a:r>
                    </a:p>
                  </a:txBody>
                  <a:tcPr marL="68580" marR="68580" marT="34290" marB="34290"/>
                </a:tc>
                <a:tc>
                  <a:txBody>
                    <a:bodyPr/>
                    <a:lstStyle/>
                    <a:p>
                      <a:pPr algn="ctr"/>
                      <a:r>
                        <a:rPr lang="en-US" sz="1400" b="0" i="0" kern="1200" dirty="0">
                          <a:solidFill>
                            <a:schemeClr val="dk1"/>
                          </a:solidFill>
                          <a:effectLst/>
                          <a:latin typeface="+mn-lt"/>
                          <a:ea typeface="+mn-ea"/>
                          <a:cs typeface="+mn-cs"/>
                        </a:rPr>
                        <a:t>470 µF, 0.01µF, 10µF</a:t>
                      </a:r>
                      <a:endParaRPr lang="en-US" sz="1000" dirty="0"/>
                    </a:p>
                  </a:txBody>
                  <a:tcPr marL="68580" marR="68580" marT="34290" marB="34290"/>
                </a:tc>
                <a:tc>
                  <a:txBody>
                    <a:bodyPr/>
                    <a:lstStyle/>
                    <a:p>
                      <a:pPr algn="ctr"/>
                      <a:r>
                        <a:rPr lang="en-US" sz="1000" dirty="0"/>
                        <a:t>3 </a:t>
                      </a:r>
                    </a:p>
                  </a:txBody>
                  <a:tcPr marL="68580" marR="68580" marT="34290" marB="34290"/>
                </a:tc>
                <a:extLst>
                  <a:ext uri="{0D108BD9-81ED-4DB2-BD59-A6C34878D82A}">
                    <a16:rowId xmlns:a16="http://schemas.microsoft.com/office/drawing/2014/main" xmlns="" val="4220103884"/>
                  </a:ext>
                </a:extLst>
              </a:tr>
              <a:tr h="458424">
                <a:tc>
                  <a:txBody>
                    <a:bodyPr/>
                    <a:lstStyle/>
                    <a:p>
                      <a:pPr algn="ctr"/>
                      <a:r>
                        <a:rPr lang="en-US" sz="1000" dirty="0"/>
                        <a:t>03</a:t>
                      </a:r>
                    </a:p>
                  </a:txBody>
                  <a:tcPr marL="68580" marR="68580" marT="34290" marB="34290"/>
                </a:tc>
                <a:tc>
                  <a:txBody>
                    <a:bodyPr/>
                    <a:lstStyle/>
                    <a:p>
                      <a:pPr algn="ctr"/>
                      <a:r>
                        <a:rPr lang="en-US" sz="1000" dirty="0"/>
                        <a:t>Resistor</a:t>
                      </a:r>
                    </a:p>
                  </a:txBody>
                  <a:tcPr marL="68580" marR="68580" marT="34290" marB="34290"/>
                </a:tc>
                <a:tc>
                  <a:txBody>
                    <a:bodyPr/>
                    <a:lstStyle/>
                    <a:p>
                      <a:pPr algn="ctr"/>
                      <a:r>
                        <a:rPr lang="en-US" sz="1400" b="0" i="0" kern="1200" dirty="0">
                          <a:solidFill>
                            <a:schemeClr val="dk1"/>
                          </a:solidFill>
                          <a:effectLst/>
                          <a:latin typeface="+mn-lt"/>
                          <a:ea typeface="+mn-ea"/>
                          <a:cs typeface="+mn-cs"/>
                        </a:rPr>
                        <a:t>10 K</a:t>
                      </a:r>
                      <a:r>
                        <a:rPr lang="el-GR" sz="1400" b="0" i="0" kern="1200" dirty="0">
                          <a:solidFill>
                            <a:schemeClr val="dk1"/>
                          </a:solidFill>
                          <a:effectLst/>
                          <a:latin typeface="+mn-lt"/>
                          <a:ea typeface="+mn-ea"/>
                          <a:cs typeface="+mn-cs"/>
                        </a:rPr>
                        <a:t>Ω</a:t>
                      </a:r>
                      <a:r>
                        <a:rPr lang="en-US" sz="1400" b="0" i="0" kern="1200" dirty="0">
                          <a:solidFill>
                            <a:schemeClr val="dk1"/>
                          </a:solidFill>
                          <a:effectLst/>
                          <a:latin typeface="+mn-lt"/>
                          <a:ea typeface="+mn-ea"/>
                          <a:cs typeface="+mn-cs"/>
                        </a:rPr>
                        <a:t>,</a:t>
                      </a:r>
                      <a:r>
                        <a:rPr lang="el-GR" sz="1400" b="0" i="0" kern="1200" dirty="0">
                          <a:solidFill>
                            <a:schemeClr val="dk1"/>
                          </a:solidFill>
                          <a:effectLst/>
                          <a:latin typeface="+mn-lt"/>
                          <a:ea typeface="+mn-ea"/>
                          <a:cs typeface="+mn-cs"/>
                        </a:rPr>
                        <a:t> 150Ω</a:t>
                      </a:r>
                      <a:r>
                        <a:rPr lang="en-US" sz="1400" b="0" i="0" kern="1200" dirty="0">
                          <a:solidFill>
                            <a:schemeClr val="dk1"/>
                          </a:solidFill>
                          <a:effectLst/>
                          <a:latin typeface="+mn-lt"/>
                          <a:ea typeface="+mn-ea"/>
                          <a:cs typeface="+mn-cs"/>
                        </a:rPr>
                        <a:t>,</a:t>
                      </a:r>
                      <a:r>
                        <a:rPr lang="el-GR" sz="1400" b="0" i="0" kern="1200" dirty="0">
                          <a:solidFill>
                            <a:schemeClr val="dk1"/>
                          </a:solidFill>
                          <a:effectLst/>
                          <a:latin typeface="+mn-lt"/>
                          <a:ea typeface="+mn-ea"/>
                          <a:cs typeface="+mn-cs"/>
                        </a:rPr>
                        <a:t> 220Ω</a:t>
                      </a:r>
                      <a:endParaRPr lang="en-US" sz="1000" dirty="0"/>
                    </a:p>
                  </a:txBody>
                  <a:tcPr marL="68580" marR="68580" marT="34290" marB="34290"/>
                </a:tc>
                <a:tc>
                  <a:txBody>
                    <a:bodyPr/>
                    <a:lstStyle/>
                    <a:p>
                      <a:pPr algn="ctr"/>
                      <a:r>
                        <a:rPr lang="en-US" sz="1000" dirty="0"/>
                        <a:t>3 </a:t>
                      </a:r>
                    </a:p>
                  </a:txBody>
                  <a:tcPr marL="68580" marR="68580" marT="34290" marB="34290"/>
                </a:tc>
                <a:extLst>
                  <a:ext uri="{0D108BD9-81ED-4DB2-BD59-A6C34878D82A}">
                    <a16:rowId xmlns:a16="http://schemas.microsoft.com/office/drawing/2014/main" xmlns="" val="1772167869"/>
                  </a:ext>
                </a:extLst>
              </a:tr>
              <a:tr h="283607">
                <a:tc>
                  <a:txBody>
                    <a:bodyPr/>
                    <a:lstStyle/>
                    <a:p>
                      <a:pPr algn="ctr"/>
                      <a:r>
                        <a:rPr lang="en-US" sz="1000" dirty="0"/>
                        <a:t>04</a:t>
                      </a:r>
                    </a:p>
                  </a:txBody>
                  <a:tcPr marL="68580" marR="68580" marT="34290" marB="34290"/>
                </a:tc>
                <a:tc>
                  <a:txBody>
                    <a:bodyPr/>
                    <a:lstStyle/>
                    <a:p>
                      <a:pPr algn="ctr"/>
                      <a:r>
                        <a:rPr lang="en-US" sz="1000" dirty="0"/>
                        <a:t>Diode </a:t>
                      </a:r>
                    </a:p>
                  </a:txBody>
                  <a:tcPr marL="68580" marR="68580" marT="34290" marB="34290"/>
                </a:tc>
                <a:tc>
                  <a:txBody>
                    <a:bodyPr/>
                    <a:lstStyle/>
                    <a:p>
                      <a:pPr algn="ctr"/>
                      <a:r>
                        <a:rPr lang="en-US" sz="1400" b="0" i="0" kern="1200" dirty="0">
                          <a:solidFill>
                            <a:schemeClr val="dk1"/>
                          </a:solidFill>
                          <a:effectLst/>
                          <a:latin typeface="+mn-lt"/>
                          <a:ea typeface="+mn-ea"/>
                          <a:cs typeface="+mn-cs"/>
                        </a:rPr>
                        <a:t>1N4007</a:t>
                      </a:r>
                      <a:endParaRPr lang="en-US" sz="1000" dirty="0"/>
                    </a:p>
                  </a:txBody>
                  <a:tcPr marL="68580" marR="68580" marT="34290" marB="34290"/>
                </a:tc>
                <a:tc>
                  <a:txBody>
                    <a:bodyPr/>
                    <a:lstStyle/>
                    <a:p>
                      <a:pPr algn="ctr"/>
                      <a:r>
                        <a:rPr lang="en-US" sz="1000" dirty="0"/>
                        <a:t>1</a:t>
                      </a:r>
                    </a:p>
                  </a:txBody>
                  <a:tcPr marL="68580" marR="68580" marT="34290" marB="34290"/>
                </a:tc>
                <a:extLst>
                  <a:ext uri="{0D108BD9-81ED-4DB2-BD59-A6C34878D82A}">
                    <a16:rowId xmlns:a16="http://schemas.microsoft.com/office/drawing/2014/main" xmlns="" val="501831856"/>
                  </a:ext>
                </a:extLst>
              </a:tr>
              <a:tr h="261957">
                <a:tc>
                  <a:txBody>
                    <a:bodyPr/>
                    <a:lstStyle/>
                    <a:p>
                      <a:pPr algn="ctr"/>
                      <a:r>
                        <a:rPr lang="en-US" sz="1000" dirty="0"/>
                        <a:t>05</a:t>
                      </a:r>
                    </a:p>
                  </a:txBody>
                  <a:tcPr marL="68580" marR="68580" marT="34290" marB="34290"/>
                </a:tc>
                <a:tc>
                  <a:txBody>
                    <a:bodyPr/>
                    <a:lstStyle/>
                    <a:p>
                      <a:pPr algn="ctr"/>
                      <a:r>
                        <a:rPr lang="en-US" sz="1000" dirty="0"/>
                        <a:t>LED</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3</a:t>
                      </a:r>
                    </a:p>
                  </a:txBody>
                  <a:tcPr marL="68580" marR="68580" marT="34290" marB="34290"/>
                </a:tc>
                <a:extLst>
                  <a:ext uri="{0D108BD9-81ED-4DB2-BD59-A6C34878D82A}">
                    <a16:rowId xmlns:a16="http://schemas.microsoft.com/office/drawing/2014/main" xmlns="" val="740078356"/>
                  </a:ext>
                </a:extLst>
              </a:tr>
              <a:tr h="261957">
                <a:tc>
                  <a:txBody>
                    <a:bodyPr/>
                    <a:lstStyle/>
                    <a:p>
                      <a:pPr algn="ctr"/>
                      <a:r>
                        <a:rPr lang="en-US" sz="1000" dirty="0"/>
                        <a:t>06</a:t>
                      </a:r>
                    </a:p>
                  </a:txBody>
                  <a:tcPr marL="68580" marR="68580" marT="34290" marB="34290"/>
                </a:tc>
                <a:tc>
                  <a:txBody>
                    <a:bodyPr/>
                    <a:lstStyle/>
                    <a:p>
                      <a:pPr algn="ctr"/>
                      <a:r>
                        <a:rPr lang="en-US" sz="1000" dirty="0"/>
                        <a:t>DC Relay</a:t>
                      </a:r>
                    </a:p>
                  </a:txBody>
                  <a:tcPr marL="68580" marR="68580" marT="34290" marB="34290"/>
                </a:tc>
                <a:tc>
                  <a:txBody>
                    <a:bodyPr/>
                    <a:lstStyle/>
                    <a:p>
                      <a:pPr algn="ctr"/>
                      <a:r>
                        <a:rPr lang="en-US" sz="1000" dirty="0"/>
                        <a:t>6V</a:t>
                      </a:r>
                    </a:p>
                  </a:txBody>
                  <a:tcPr marL="68580" marR="68580" marT="34290" marB="34290"/>
                </a:tc>
                <a:tc>
                  <a:txBody>
                    <a:bodyPr/>
                    <a:lstStyle/>
                    <a:p>
                      <a:pPr algn="ctr"/>
                      <a:r>
                        <a:rPr lang="en-US" sz="1000" dirty="0"/>
                        <a:t>1</a:t>
                      </a:r>
                    </a:p>
                  </a:txBody>
                  <a:tcPr marL="68580" marR="68580" marT="34290" marB="34290"/>
                </a:tc>
                <a:extLst>
                  <a:ext uri="{0D108BD9-81ED-4DB2-BD59-A6C34878D82A}">
                    <a16:rowId xmlns:a16="http://schemas.microsoft.com/office/drawing/2014/main" xmlns="" val="1432074159"/>
                  </a:ext>
                </a:extLst>
              </a:tr>
              <a:tr h="283607">
                <a:tc>
                  <a:txBody>
                    <a:bodyPr/>
                    <a:lstStyle/>
                    <a:p>
                      <a:pPr algn="ctr"/>
                      <a:r>
                        <a:rPr lang="en-US" sz="1000" dirty="0"/>
                        <a:t>07</a:t>
                      </a:r>
                    </a:p>
                  </a:txBody>
                  <a:tcPr marL="68580" marR="68580" marT="34290" marB="34290"/>
                </a:tc>
                <a:tc>
                  <a:txBody>
                    <a:bodyPr/>
                    <a:lstStyle/>
                    <a:p>
                      <a:pPr algn="ctr"/>
                      <a:r>
                        <a:rPr lang="en-US" sz="1000" dirty="0"/>
                        <a:t>Transistor</a:t>
                      </a:r>
                    </a:p>
                  </a:txBody>
                  <a:tcPr marL="68580" marR="68580" marT="34290" marB="34290"/>
                </a:tc>
                <a:tc>
                  <a:txBody>
                    <a:bodyPr/>
                    <a:lstStyle/>
                    <a:p>
                      <a:pPr algn="ctr"/>
                      <a:r>
                        <a:rPr lang="en-US" sz="1400" b="0" i="0" kern="1200" dirty="0">
                          <a:solidFill>
                            <a:schemeClr val="dk1"/>
                          </a:solidFill>
                          <a:effectLst/>
                          <a:latin typeface="+mn-lt"/>
                          <a:ea typeface="+mn-ea"/>
                          <a:cs typeface="+mn-cs"/>
                        </a:rPr>
                        <a:t>BC547</a:t>
                      </a:r>
                      <a:endParaRPr lang="en-US" sz="1000" dirty="0"/>
                    </a:p>
                  </a:txBody>
                  <a:tcPr marL="68580" marR="68580" marT="34290" marB="34290"/>
                </a:tc>
                <a:tc>
                  <a:txBody>
                    <a:bodyPr/>
                    <a:lstStyle/>
                    <a:p>
                      <a:pPr algn="ctr"/>
                      <a:r>
                        <a:rPr lang="en-US" sz="1000" dirty="0"/>
                        <a:t>1</a:t>
                      </a:r>
                    </a:p>
                  </a:txBody>
                  <a:tcPr marL="68580" marR="68580" marT="34290" marB="34290"/>
                </a:tc>
                <a:extLst>
                  <a:ext uri="{0D108BD9-81ED-4DB2-BD59-A6C34878D82A}">
                    <a16:rowId xmlns:a16="http://schemas.microsoft.com/office/drawing/2014/main" xmlns="" val="1772246995"/>
                  </a:ext>
                </a:extLst>
              </a:tr>
              <a:tr h="261957">
                <a:tc>
                  <a:txBody>
                    <a:bodyPr/>
                    <a:lstStyle/>
                    <a:p>
                      <a:pPr algn="ctr"/>
                      <a:r>
                        <a:rPr lang="en-US" sz="1000" dirty="0"/>
                        <a:t>08</a:t>
                      </a:r>
                    </a:p>
                  </a:txBody>
                  <a:tcPr marL="68580" marR="68580" marT="34290" marB="34290"/>
                </a:tc>
                <a:tc>
                  <a:txBody>
                    <a:bodyPr/>
                    <a:lstStyle/>
                    <a:p>
                      <a:pPr algn="ctr"/>
                      <a:r>
                        <a:rPr lang="en-US" sz="1000" dirty="0"/>
                        <a:t>Battery</a:t>
                      </a:r>
                    </a:p>
                  </a:txBody>
                  <a:tcPr marL="68580" marR="68580" marT="34290" marB="34290"/>
                </a:tc>
                <a:tc>
                  <a:txBody>
                    <a:bodyPr/>
                    <a:lstStyle/>
                    <a:p>
                      <a:pPr algn="ctr"/>
                      <a:r>
                        <a:rPr lang="en-US" sz="1000" dirty="0"/>
                        <a:t>9V</a:t>
                      </a:r>
                    </a:p>
                  </a:txBody>
                  <a:tcPr marL="68580" marR="68580" marT="34290" marB="34290"/>
                </a:tc>
                <a:tc>
                  <a:txBody>
                    <a:bodyPr/>
                    <a:lstStyle/>
                    <a:p>
                      <a:pPr algn="ctr"/>
                      <a:r>
                        <a:rPr lang="en-US" sz="1000" dirty="0"/>
                        <a:t>2</a:t>
                      </a:r>
                    </a:p>
                  </a:txBody>
                  <a:tcPr marL="68580" marR="68580" marT="34290" marB="34290"/>
                </a:tc>
                <a:extLst>
                  <a:ext uri="{0D108BD9-81ED-4DB2-BD59-A6C34878D82A}">
                    <a16:rowId xmlns:a16="http://schemas.microsoft.com/office/drawing/2014/main" xmlns="" val="558252836"/>
                  </a:ext>
                </a:extLst>
              </a:tr>
              <a:tr h="261957">
                <a:tc>
                  <a:txBody>
                    <a:bodyPr/>
                    <a:lstStyle/>
                    <a:p>
                      <a:pPr algn="ctr"/>
                      <a:r>
                        <a:rPr lang="en-US" sz="1000" dirty="0"/>
                        <a:t>09</a:t>
                      </a:r>
                    </a:p>
                  </a:txBody>
                  <a:tcPr marL="68580" marR="68580" marT="34290" marB="34290"/>
                </a:tc>
                <a:tc>
                  <a:txBody>
                    <a:bodyPr/>
                    <a:lstStyle/>
                    <a:p>
                      <a:pPr algn="ctr"/>
                      <a:r>
                        <a:rPr lang="en-US" sz="1000" dirty="0"/>
                        <a:t>Breadboard</a:t>
                      </a:r>
                    </a:p>
                  </a:txBody>
                  <a:tcPr marL="68580" marR="68580" marT="34290" marB="34290"/>
                </a:tc>
                <a:tc>
                  <a:txBody>
                    <a:bodyPr/>
                    <a:lstStyle/>
                    <a:p>
                      <a:pPr algn="ctr"/>
                      <a:r>
                        <a:rPr lang="en-US" sz="1000" dirty="0"/>
                        <a:t>-</a:t>
                      </a:r>
                    </a:p>
                  </a:txBody>
                  <a:tcPr marL="68580" marR="68580" marT="34290" marB="34290"/>
                </a:tc>
                <a:tc>
                  <a:txBody>
                    <a:bodyPr/>
                    <a:lstStyle/>
                    <a:p>
                      <a:pPr algn="ctr"/>
                      <a:r>
                        <a:rPr lang="en-US" sz="1000" dirty="0"/>
                        <a:t>1</a:t>
                      </a:r>
                    </a:p>
                  </a:txBody>
                  <a:tcPr marL="68580" marR="68580" marT="34290" marB="34290"/>
                </a:tc>
                <a:extLst>
                  <a:ext uri="{0D108BD9-81ED-4DB2-BD59-A6C34878D82A}">
                    <a16:rowId xmlns:a16="http://schemas.microsoft.com/office/drawing/2014/main" xmlns="" val="1485261015"/>
                  </a:ext>
                </a:extLst>
              </a:tr>
              <a:tr h="410666">
                <a:tc>
                  <a:txBody>
                    <a:bodyPr/>
                    <a:lstStyle/>
                    <a:p>
                      <a:pPr algn="ctr"/>
                      <a:r>
                        <a:rPr lang="en-US" sz="1000" dirty="0"/>
                        <a:t>10</a:t>
                      </a:r>
                    </a:p>
                  </a:txBody>
                  <a:tcPr marL="68580" marR="68580" marT="34290" marB="34290"/>
                </a:tc>
                <a:tc>
                  <a:txBody>
                    <a:bodyPr/>
                    <a:lstStyle/>
                    <a:p>
                      <a:pPr algn="ctr"/>
                      <a:r>
                        <a:rPr lang="en-US" sz="1000" dirty="0"/>
                        <a:t>Connecting  Wires</a:t>
                      </a:r>
                    </a:p>
                  </a:txBody>
                  <a:tcPr marL="68580" marR="68580" marT="34290" marB="34290"/>
                </a:tc>
                <a:tc>
                  <a:txBody>
                    <a:bodyPr/>
                    <a:lstStyle/>
                    <a:p>
                      <a:pPr algn="ctr"/>
                      <a:r>
                        <a:rPr lang="en-US" sz="1000" dirty="0"/>
                        <a:t>-</a:t>
                      </a:r>
                    </a:p>
                  </a:txBody>
                  <a:tcPr marL="68580" marR="68580" marT="34290" marB="34290"/>
                </a:tc>
                <a:tc>
                  <a:txBody>
                    <a:bodyPr/>
                    <a:lstStyle/>
                    <a:p>
                      <a:pPr algn="ctr"/>
                      <a:r>
                        <a:rPr lang="en-US" sz="1400" b="0" i="0" kern="1200" dirty="0">
                          <a:solidFill>
                            <a:schemeClr val="dk1"/>
                          </a:solidFill>
                          <a:effectLst/>
                          <a:latin typeface="+mn-lt"/>
                          <a:ea typeface="+mn-ea"/>
                          <a:cs typeface="+mn-cs"/>
                        </a:rPr>
                        <a:t>As required</a:t>
                      </a:r>
                      <a:endParaRPr lang="en-US" sz="1000" dirty="0"/>
                    </a:p>
                  </a:txBody>
                  <a:tcPr marL="68580" marR="68580" marT="34290" marB="34290"/>
                </a:tc>
                <a:extLst>
                  <a:ext uri="{0D108BD9-81ED-4DB2-BD59-A6C34878D82A}">
                    <a16:rowId xmlns:a16="http://schemas.microsoft.com/office/drawing/2014/main" xmlns="" val="3469546009"/>
                  </a:ext>
                </a:extLst>
              </a:tr>
            </a:tbl>
          </a:graphicData>
        </a:graphic>
      </p:graphicFrame>
      <p:sp>
        <p:nvSpPr>
          <p:cNvPr id="4" name="Title 3">
            <a:extLst>
              <a:ext uri="{FF2B5EF4-FFF2-40B4-BE49-F238E27FC236}">
                <a16:creationId xmlns:a16="http://schemas.microsoft.com/office/drawing/2014/main" xmlns="" id="{E47938A3-E742-97F7-89AA-159BEC2DFA92}"/>
              </a:ext>
            </a:extLst>
          </p:cNvPr>
          <p:cNvSpPr>
            <a:spLocks noGrp="1"/>
          </p:cNvSpPr>
          <p:nvPr>
            <p:ph type="title"/>
          </p:nvPr>
        </p:nvSpPr>
        <p:spPr/>
        <p:txBody>
          <a:bodyPr/>
          <a:lstStyle/>
          <a:p>
            <a:r>
              <a:rPr lang="en-US" dirty="0"/>
              <a:t> </a:t>
            </a:r>
          </a:p>
        </p:txBody>
      </p:sp>
      <p:sp>
        <p:nvSpPr>
          <p:cNvPr id="5" name="Rectangle: Rounded Corners 4">
            <a:extLst>
              <a:ext uri="{FF2B5EF4-FFF2-40B4-BE49-F238E27FC236}">
                <a16:creationId xmlns:a16="http://schemas.microsoft.com/office/drawing/2014/main" xmlns="" id="{0C24AB7E-ABC1-CA6E-F5B3-ACD9926A342E}"/>
              </a:ext>
            </a:extLst>
          </p:cNvPr>
          <p:cNvSpPr/>
          <p:nvPr/>
        </p:nvSpPr>
        <p:spPr>
          <a:xfrm>
            <a:off x="-48768" y="0"/>
            <a:ext cx="9192768" cy="822960"/>
          </a:xfrm>
          <a:prstGeom prst="roundRect">
            <a:avLst/>
          </a:prstGeom>
          <a:effectLst>
            <a:innerShdw blurRad="63500" dist="50800" dir="18900000">
              <a:prstClr val="black">
                <a:alpha val="50000"/>
              </a:prstClr>
            </a:innerShdw>
          </a:effectLst>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7" name="Title 1048681">
            <a:extLst>
              <a:ext uri="{FF2B5EF4-FFF2-40B4-BE49-F238E27FC236}">
                <a16:creationId xmlns:a16="http://schemas.microsoft.com/office/drawing/2014/main" xmlns="" id="{6E3C4679-4123-436D-33AA-4F0DD88408C7}"/>
              </a:ext>
            </a:extLst>
          </p:cNvPr>
          <p:cNvSpPr txBox="1">
            <a:spLocks/>
          </p:cNvSpPr>
          <p:nvPr/>
        </p:nvSpPr>
        <p:spPr>
          <a:xfrm>
            <a:off x="816864" y="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b="1" dirty="0"/>
              <a:t>Components Required</a:t>
            </a:r>
          </a:p>
        </p:txBody>
      </p:sp>
    </p:spTree>
    <p:extLst>
      <p:ext uri="{BB962C8B-B14F-4D97-AF65-F5344CB8AC3E}">
        <p14:creationId xmlns:p14="http://schemas.microsoft.com/office/powerpoint/2010/main" val="1180801040"/>
      </p:ext>
    </p:extLst>
  </p:cSld>
  <p:clrMapOvr>
    <a:masterClrMapping/>
  </p:clrMapOvr>
  <p:transition spd="slow" advTm="4953">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7F0B3A-D7D0-ABC5-A7AF-15ABF6A2D0B1}"/>
              </a:ext>
            </a:extLst>
          </p:cNvPr>
          <p:cNvSpPr>
            <a:spLocks noGrp="1"/>
          </p:cNvSpPr>
          <p:nvPr>
            <p:ph type="title"/>
          </p:nvPr>
        </p:nvSpPr>
        <p:spPr>
          <a:xfrm>
            <a:off x="2316480" y="455915"/>
            <a:ext cx="8229600" cy="857250"/>
          </a:xfrm>
        </p:spPr>
        <p:txBody>
          <a:bodyPr>
            <a:noAutofit/>
          </a:bodyPr>
          <a:lstStyle/>
          <a:p>
            <a:r>
              <a:rPr lang="en-US" sz="3200" b="1" dirty="0"/>
              <a:t>555 Timer Pinout Configuration</a:t>
            </a:r>
            <a:r>
              <a:rPr lang="en-US" sz="3200" b="1" kern="1200" dirty="0"/>
              <a:t/>
            </a:r>
            <a:br>
              <a:rPr lang="en-US" sz="3200" b="1" kern="1200" dirty="0"/>
            </a:br>
            <a:endParaRPr lang="en-US" sz="3200" dirty="0"/>
          </a:p>
        </p:txBody>
      </p:sp>
      <p:pic>
        <p:nvPicPr>
          <p:cNvPr id="13314" name="Picture 2" descr="555 Timer Pinout">
            <a:extLst>
              <a:ext uri="{FF2B5EF4-FFF2-40B4-BE49-F238E27FC236}">
                <a16:creationId xmlns:a16="http://schemas.microsoft.com/office/drawing/2014/main" xmlns="" id="{88FB0503-5936-51B6-793B-26E99C452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509" y="1286349"/>
            <a:ext cx="2800350" cy="1524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129F9CBF-F295-7B0E-78E1-60EA82670C71}"/>
              </a:ext>
            </a:extLst>
          </p:cNvPr>
          <p:cNvSpPr txBox="1"/>
          <p:nvPr/>
        </p:nvSpPr>
        <p:spPr>
          <a:xfrm>
            <a:off x="3357121" y="1384577"/>
            <a:ext cx="5324856" cy="2308324"/>
          </a:xfrm>
          <a:prstGeom prst="rect">
            <a:avLst/>
          </a:prstGeom>
          <a:noFill/>
        </p:spPr>
        <p:txBody>
          <a:bodyPr wrap="square">
            <a:spAutoFit/>
          </a:bodyPr>
          <a:lstStyle/>
          <a:p>
            <a:pPr algn="l">
              <a:buFont typeface="Arial" panose="020B0604020202020204" pitchFamily="34" charset="0"/>
              <a:buChar char="•"/>
            </a:pPr>
            <a:r>
              <a:rPr lang="en-US" b="0" i="0" dirty="0">
                <a:solidFill>
                  <a:srgbClr val="374151"/>
                </a:solidFill>
                <a:effectLst/>
                <a:latin typeface="Söhne"/>
              </a:rPr>
              <a:t>Pin 1: GND (Ground)</a:t>
            </a:r>
          </a:p>
          <a:p>
            <a:pPr algn="l">
              <a:buFont typeface="Arial" panose="020B0604020202020204" pitchFamily="34" charset="0"/>
              <a:buChar char="•"/>
            </a:pPr>
            <a:r>
              <a:rPr lang="en-US" b="0" i="0" dirty="0">
                <a:solidFill>
                  <a:srgbClr val="374151"/>
                </a:solidFill>
                <a:effectLst/>
                <a:latin typeface="Söhne"/>
              </a:rPr>
              <a:t>Pin 2: TRIG (Trigger)</a:t>
            </a:r>
          </a:p>
          <a:p>
            <a:pPr algn="l">
              <a:buFont typeface="Arial" panose="020B0604020202020204" pitchFamily="34" charset="0"/>
              <a:buChar char="•"/>
            </a:pPr>
            <a:r>
              <a:rPr lang="en-US" b="0" i="0" dirty="0">
                <a:solidFill>
                  <a:srgbClr val="374151"/>
                </a:solidFill>
                <a:effectLst/>
                <a:latin typeface="Söhne"/>
              </a:rPr>
              <a:t>Pin 3: OUT (Output)</a:t>
            </a:r>
          </a:p>
          <a:p>
            <a:pPr algn="l">
              <a:buFont typeface="Arial" panose="020B0604020202020204" pitchFamily="34" charset="0"/>
              <a:buChar char="•"/>
            </a:pPr>
            <a:r>
              <a:rPr lang="en-US" b="0" i="0" dirty="0">
                <a:solidFill>
                  <a:srgbClr val="374151"/>
                </a:solidFill>
                <a:effectLst/>
                <a:latin typeface="Söhne"/>
              </a:rPr>
              <a:t>Pin 4: RESET</a:t>
            </a:r>
          </a:p>
          <a:p>
            <a:pPr algn="l">
              <a:buFont typeface="Arial" panose="020B0604020202020204" pitchFamily="34" charset="0"/>
              <a:buChar char="•"/>
            </a:pPr>
            <a:r>
              <a:rPr lang="en-US" b="0" i="0" dirty="0">
                <a:solidFill>
                  <a:srgbClr val="374151"/>
                </a:solidFill>
                <a:effectLst/>
                <a:latin typeface="Söhne"/>
              </a:rPr>
              <a:t>Pin 5: CTRL (Control Voltage)</a:t>
            </a:r>
          </a:p>
          <a:p>
            <a:pPr algn="l">
              <a:buFont typeface="Arial" panose="020B0604020202020204" pitchFamily="34" charset="0"/>
              <a:buChar char="•"/>
            </a:pPr>
            <a:r>
              <a:rPr lang="en-US" b="0" i="0" dirty="0">
                <a:solidFill>
                  <a:srgbClr val="374151"/>
                </a:solidFill>
                <a:effectLst/>
                <a:latin typeface="Söhne"/>
              </a:rPr>
              <a:t>Pin 6: THRS (Threshold)</a:t>
            </a:r>
          </a:p>
          <a:p>
            <a:pPr algn="l">
              <a:buFont typeface="Arial" panose="020B0604020202020204" pitchFamily="34" charset="0"/>
              <a:buChar char="•"/>
            </a:pPr>
            <a:r>
              <a:rPr lang="en-US" b="0" i="0" dirty="0">
                <a:solidFill>
                  <a:srgbClr val="374151"/>
                </a:solidFill>
                <a:effectLst/>
                <a:latin typeface="Söhne"/>
              </a:rPr>
              <a:t>Pin 7: DISCH (Discharge)</a:t>
            </a:r>
          </a:p>
          <a:p>
            <a:pPr algn="l">
              <a:buFont typeface="Arial" panose="020B0604020202020204" pitchFamily="34" charset="0"/>
              <a:buChar char="•"/>
            </a:pPr>
            <a:r>
              <a:rPr lang="en-US" b="0" i="0" dirty="0">
                <a:solidFill>
                  <a:srgbClr val="374151"/>
                </a:solidFill>
                <a:effectLst/>
                <a:latin typeface="Söhne"/>
              </a:rPr>
              <a:t>Pin 8: VCC (Positive Supply Voltage)</a:t>
            </a:r>
          </a:p>
        </p:txBody>
      </p:sp>
      <p:pic>
        <p:nvPicPr>
          <p:cNvPr id="7" name="Picture 8" descr="Robokitshop 555 Timer IC (Pack of 10) With Base Holder Electronic  Components Electronic Hobby Kit Price in India - Buy Robokitshop 555 Timer  IC (Pack of 10) With Base Holder Electronic Components Electronic Hobby Kit  online at Flipkart.com">
            <a:extLst>
              <a:ext uri="{FF2B5EF4-FFF2-40B4-BE49-F238E27FC236}">
                <a16:creationId xmlns:a16="http://schemas.microsoft.com/office/drawing/2014/main" xmlns="" id="{753A4CA2-B289-A17D-74C1-62712F6F2E8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893871">
            <a:off x="6916485" y="3287757"/>
            <a:ext cx="1786623" cy="13304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xmlns="" id="{A4B89E7F-8B07-2DC2-FBC5-0A05AB855F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4714984"/>
            <a:ext cx="452810" cy="488139"/>
          </a:xfrm>
          <a:prstGeom prst="rect">
            <a:avLst/>
          </a:prstGeom>
        </p:spPr>
      </p:pic>
      <p:pic>
        <p:nvPicPr>
          <p:cNvPr id="3" name="Picture 2">
            <a:extLst>
              <a:ext uri="{FF2B5EF4-FFF2-40B4-BE49-F238E27FC236}">
                <a16:creationId xmlns:a16="http://schemas.microsoft.com/office/drawing/2014/main" xmlns="" id="{59EF29EF-0B7C-E82F-8B3A-6CC70E5D96AB}"/>
              </a:ext>
            </a:extLst>
          </p:cNvPr>
          <p:cNvPicPr>
            <a:picLocks noChangeAspect="1"/>
          </p:cNvPicPr>
          <p:nvPr/>
        </p:nvPicPr>
        <p:blipFill>
          <a:blip r:embed="rId5"/>
          <a:stretch>
            <a:fillRect/>
          </a:stretch>
        </p:blipFill>
        <p:spPr>
          <a:xfrm>
            <a:off x="26807" y="1454826"/>
            <a:ext cx="3448561" cy="2523744"/>
          </a:xfrm>
          <a:prstGeom prst="rect">
            <a:avLst/>
          </a:prstGeom>
        </p:spPr>
      </p:pic>
      <p:pic>
        <p:nvPicPr>
          <p:cNvPr id="5" name="Picture 4">
            <a:extLst>
              <a:ext uri="{FF2B5EF4-FFF2-40B4-BE49-F238E27FC236}">
                <a16:creationId xmlns:a16="http://schemas.microsoft.com/office/drawing/2014/main" xmlns="" id="{A6C74F99-EECE-EFE6-2E44-013BC5637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0452" y="3551065"/>
            <a:ext cx="1347741" cy="327309"/>
          </a:xfrm>
          <a:prstGeom prst="rect">
            <a:avLst/>
          </a:prstGeom>
        </p:spPr>
      </p:pic>
    </p:spTree>
    <p:extLst>
      <p:ext uri="{BB962C8B-B14F-4D97-AF65-F5344CB8AC3E}">
        <p14:creationId xmlns:p14="http://schemas.microsoft.com/office/powerpoint/2010/main" val="15892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3314"/>
                                        </p:tgtEl>
                                        <p:attrNameLst>
                                          <p:attrName>style.visibility</p:attrName>
                                        </p:attrNameLst>
                                      </p:cBhvr>
                                      <p:to>
                                        <p:strVal val="visible"/>
                                      </p:to>
                                    </p:set>
                                    <p:animEffect transition="in" filter="wipe(down)">
                                      <p:cBhvr>
                                        <p:cTn id="23" dur="580">
                                          <p:stCondLst>
                                            <p:cond delay="0"/>
                                          </p:stCondLst>
                                        </p:cTn>
                                        <p:tgtEl>
                                          <p:spTgt spid="13314"/>
                                        </p:tgtEl>
                                      </p:cBhvr>
                                    </p:animEffect>
                                    <p:anim calcmode="lin" valueType="num">
                                      <p:cBhvr>
                                        <p:cTn id="24" dur="1822" tmFilter="0,0; 0.14,0.36; 0.43,0.73; 0.71,0.91; 1.0,1.0">
                                          <p:stCondLst>
                                            <p:cond delay="0"/>
                                          </p:stCondLst>
                                        </p:cTn>
                                        <p:tgtEl>
                                          <p:spTgt spid="1331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331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331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331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3314"/>
                                        </p:tgtEl>
                                        <p:attrNameLst>
                                          <p:attrName>ppt_y</p:attrName>
                                        </p:attrNameLst>
                                      </p:cBhvr>
                                      <p:tavLst>
                                        <p:tav tm="0" fmla="#ppt_y-sin(pi*$)/81">
                                          <p:val>
                                            <p:fltVal val="0"/>
                                          </p:val>
                                        </p:tav>
                                        <p:tav tm="100000">
                                          <p:val>
                                            <p:fltVal val="1"/>
                                          </p:val>
                                        </p:tav>
                                      </p:tavLst>
                                    </p:anim>
                                    <p:animScale>
                                      <p:cBhvr>
                                        <p:cTn id="29" dur="26">
                                          <p:stCondLst>
                                            <p:cond delay="650"/>
                                          </p:stCondLst>
                                        </p:cTn>
                                        <p:tgtEl>
                                          <p:spTgt spid="13314"/>
                                        </p:tgtEl>
                                      </p:cBhvr>
                                      <p:to x="100000" y="60000"/>
                                    </p:animScale>
                                    <p:animScale>
                                      <p:cBhvr>
                                        <p:cTn id="30" dur="166" decel="50000">
                                          <p:stCondLst>
                                            <p:cond delay="676"/>
                                          </p:stCondLst>
                                        </p:cTn>
                                        <p:tgtEl>
                                          <p:spTgt spid="13314"/>
                                        </p:tgtEl>
                                      </p:cBhvr>
                                      <p:to x="100000" y="100000"/>
                                    </p:animScale>
                                    <p:animScale>
                                      <p:cBhvr>
                                        <p:cTn id="31" dur="26">
                                          <p:stCondLst>
                                            <p:cond delay="1312"/>
                                          </p:stCondLst>
                                        </p:cTn>
                                        <p:tgtEl>
                                          <p:spTgt spid="13314"/>
                                        </p:tgtEl>
                                      </p:cBhvr>
                                      <p:to x="100000" y="80000"/>
                                    </p:animScale>
                                    <p:animScale>
                                      <p:cBhvr>
                                        <p:cTn id="32" dur="166" decel="50000">
                                          <p:stCondLst>
                                            <p:cond delay="1338"/>
                                          </p:stCondLst>
                                        </p:cTn>
                                        <p:tgtEl>
                                          <p:spTgt spid="13314"/>
                                        </p:tgtEl>
                                      </p:cBhvr>
                                      <p:to x="100000" y="100000"/>
                                    </p:animScale>
                                    <p:animScale>
                                      <p:cBhvr>
                                        <p:cTn id="33" dur="26">
                                          <p:stCondLst>
                                            <p:cond delay="1642"/>
                                          </p:stCondLst>
                                        </p:cTn>
                                        <p:tgtEl>
                                          <p:spTgt spid="13314"/>
                                        </p:tgtEl>
                                      </p:cBhvr>
                                      <p:to x="100000" y="90000"/>
                                    </p:animScale>
                                    <p:animScale>
                                      <p:cBhvr>
                                        <p:cTn id="34" dur="166" decel="50000">
                                          <p:stCondLst>
                                            <p:cond delay="1668"/>
                                          </p:stCondLst>
                                        </p:cTn>
                                        <p:tgtEl>
                                          <p:spTgt spid="13314"/>
                                        </p:tgtEl>
                                      </p:cBhvr>
                                      <p:to x="100000" y="100000"/>
                                    </p:animScale>
                                    <p:animScale>
                                      <p:cBhvr>
                                        <p:cTn id="35" dur="26">
                                          <p:stCondLst>
                                            <p:cond delay="1808"/>
                                          </p:stCondLst>
                                        </p:cTn>
                                        <p:tgtEl>
                                          <p:spTgt spid="13314"/>
                                        </p:tgtEl>
                                      </p:cBhvr>
                                      <p:to x="100000" y="95000"/>
                                    </p:animScale>
                                    <p:animScale>
                                      <p:cBhvr>
                                        <p:cTn id="36" dur="166" decel="50000">
                                          <p:stCondLst>
                                            <p:cond delay="1834"/>
                                          </p:stCondLst>
                                        </p:cTn>
                                        <p:tgtEl>
                                          <p:spTgt spid="1331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80">
                                          <p:stCondLst>
                                            <p:cond delay="0"/>
                                          </p:stCondLst>
                                        </p:cTn>
                                        <p:tgtEl>
                                          <p:spTgt spid="6"/>
                                        </p:tgtEl>
                                      </p:cBhvr>
                                    </p:animEffect>
                                    <p:anim calcmode="lin" valueType="num">
                                      <p:cBhvr>
                                        <p:cTn id="4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gtEl>
                                      </p:cBhvr>
                                      <p:to x="100000" y="60000"/>
                                    </p:animScale>
                                    <p:animScale>
                                      <p:cBhvr>
                                        <p:cTn id="46" dur="166" decel="50000">
                                          <p:stCondLst>
                                            <p:cond delay="676"/>
                                          </p:stCondLst>
                                        </p:cTn>
                                        <p:tgtEl>
                                          <p:spTgt spid="6"/>
                                        </p:tgtEl>
                                      </p:cBhvr>
                                      <p:to x="100000" y="100000"/>
                                    </p:animScale>
                                    <p:animScale>
                                      <p:cBhvr>
                                        <p:cTn id="47" dur="26">
                                          <p:stCondLst>
                                            <p:cond delay="1312"/>
                                          </p:stCondLst>
                                        </p:cTn>
                                        <p:tgtEl>
                                          <p:spTgt spid="6"/>
                                        </p:tgtEl>
                                      </p:cBhvr>
                                      <p:to x="100000" y="80000"/>
                                    </p:animScale>
                                    <p:animScale>
                                      <p:cBhvr>
                                        <p:cTn id="48" dur="166" decel="50000">
                                          <p:stCondLst>
                                            <p:cond delay="1338"/>
                                          </p:stCondLst>
                                        </p:cTn>
                                        <p:tgtEl>
                                          <p:spTgt spid="6"/>
                                        </p:tgtEl>
                                      </p:cBhvr>
                                      <p:to x="100000" y="100000"/>
                                    </p:animScale>
                                    <p:animScale>
                                      <p:cBhvr>
                                        <p:cTn id="49" dur="26">
                                          <p:stCondLst>
                                            <p:cond delay="1642"/>
                                          </p:stCondLst>
                                        </p:cTn>
                                        <p:tgtEl>
                                          <p:spTgt spid="6"/>
                                        </p:tgtEl>
                                      </p:cBhvr>
                                      <p:to x="100000" y="90000"/>
                                    </p:animScale>
                                    <p:animScale>
                                      <p:cBhvr>
                                        <p:cTn id="50" dur="166" decel="50000">
                                          <p:stCondLst>
                                            <p:cond delay="1668"/>
                                          </p:stCondLst>
                                        </p:cTn>
                                        <p:tgtEl>
                                          <p:spTgt spid="6"/>
                                        </p:tgtEl>
                                      </p:cBhvr>
                                      <p:to x="100000" y="100000"/>
                                    </p:animScale>
                                    <p:animScale>
                                      <p:cBhvr>
                                        <p:cTn id="51" dur="26">
                                          <p:stCondLst>
                                            <p:cond delay="1808"/>
                                          </p:stCondLst>
                                        </p:cTn>
                                        <p:tgtEl>
                                          <p:spTgt spid="6"/>
                                        </p:tgtEl>
                                      </p:cBhvr>
                                      <p:to x="100000" y="95000"/>
                                    </p:animScale>
                                    <p:animScale>
                                      <p:cBhvr>
                                        <p:cTn id="52" dur="166" decel="50000">
                                          <p:stCondLst>
                                            <p:cond delay="1834"/>
                                          </p:stCondLst>
                                        </p:cTn>
                                        <p:tgtEl>
                                          <p:spTgt spid="6"/>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down)">
                                      <p:cBhvr>
                                        <p:cTn id="55" dur="580">
                                          <p:stCondLst>
                                            <p:cond delay="0"/>
                                          </p:stCondLst>
                                        </p:cTn>
                                        <p:tgtEl>
                                          <p:spTgt spid="7"/>
                                        </p:tgtEl>
                                      </p:cBhvr>
                                    </p:animEffect>
                                    <p:anim calcmode="lin" valueType="num">
                                      <p:cBhvr>
                                        <p:cTn id="5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1" dur="26">
                                          <p:stCondLst>
                                            <p:cond delay="650"/>
                                          </p:stCondLst>
                                        </p:cTn>
                                        <p:tgtEl>
                                          <p:spTgt spid="7"/>
                                        </p:tgtEl>
                                      </p:cBhvr>
                                      <p:to x="100000" y="60000"/>
                                    </p:animScale>
                                    <p:animScale>
                                      <p:cBhvr>
                                        <p:cTn id="62" dur="166" decel="50000">
                                          <p:stCondLst>
                                            <p:cond delay="676"/>
                                          </p:stCondLst>
                                        </p:cTn>
                                        <p:tgtEl>
                                          <p:spTgt spid="7"/>
                                        </p:tgtEl>
                                      </p:cBhvr>
                                      <p:to x="100000" y="100000"/>
                                    </p:animScale>
                                    <p:animScale>
                                      <p:cBhvr>
                                        <p:cTn id="63" dur="26">
                                          <p:stCondLst>
                                            <p:cond delay="1312"/>
                                          </p:stCondLst>
                                        </p:cTn>
                                        <p:tgtEl>
                                          <p:spTgt spid="7"/>
                                        </p:tgtEl>
                                      </p:cBhvr>
                                      <p:to x="100000" y="80000"/>
                                    </p:animScale>
                                    <p:animScale>
                                      <p:cBhvr>
                                        <p:cTn id="64" dur="166" decel="50000">
                                          <p:stCondLst>
                                            <p:cond delay="1338"/>
                                          </p:stCondLst>
                                        </p:cTn>
                                        <p:tgtEl>
                                          <p:spTgt spid="7"/>
                                        </p:tgtEl>
                                      </p:cBhvr>
                                      <p:to x="100000" y="100000"/>
                                    </p:animScale>
                                    <p:animScale>
                                      <p:cBhvr>
                                        <p:cTn id="65" dur="26">
                                          <p:stCondLst>
                                            <p:cond delay="1642"/>
                                          </p:stCondLst>
                                        </p:cTn>
                                        <p:tgtEl>
                                          <p:spTgt spid="7"/>
                                        </p:tgtEl>
                                      </p:cBhvr>
                                      <p:to x="100000" y="90000"/>
                                    </p:animScale>
                                    <p:animScale>
                                      <p:cBhvr>
                                        <p:cTn id="66" dur="166" decel="50000">
                                          <p:stCondLst>
                                            <p:cond delay="1668"/>
                                          </p:stCondLst>
                                        </p:cTn>
                                        <p:tgtEl>
                                          <p:spTgt spid="7"/>
                                        </p:tgtEl>
                                      </p:cBhvr>
                                      <p:to x="100000" y="100000"/>
                                    </p:animScale>
                                    <p:animScale>
                                      <p:cBhvr>
                                        <p:cTn id="67" dur="26">
                                          <p:stCondLst>
                                            <p:cond delay="1808"/>
                                          </p:stCondLst>
                                        </p:cTn>
                                        <p:tgtEl>
                                          <p:spTgt spid="7"/>
                                        </p:tgtEl>
                                      </p:cBhvr>
                                      <p:to x="100000" y="95000"/>
                                    </p:animScale>
                                    <p:animScale>
                                      <p:cBhvr>
                                        <p:cTn id="68" dur="166" decel="50000">
                                          <p:stCondLst>
                                            <p:cond delay="1834"/>
                                          </p:stCondLst>
                                        </p:cTn>
                                        <p:tgtEl>
                                          <p:spTgt spid="7"/>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80">
                                          <p:stCondLst>
                                            <p:cond delay="0"/>
                                          </p:stCondLst>
                                        </p:cTn>
                                        <p:tgtEl>
                                          <p:spTgt spid="9"/>
                                        </p:tgtEl>
                                      </p:cBhvr>
                                    </p:animEffect>
                                    <p:anim calcmode="lin" valueType="num">
                                      <p:cBhvr>
                                        <p:cTn id="7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7" dur="26">
                                          <p:stCondLst>
                                            <p:cond delay="650"/>
                                          </p:stCondLst>
                                        </p:cTn>
                                        <p:tgtEl>
                                          <p:spTgt spid="9"/>
                                        </p:tgtEl>
                                      </p:cBhvr>
                                      <p:to x="100000" y="60000"/>
                                    </p:animScale>
                                    <p:animScale>
                                      <p:cBhvr>
                                        <p:cTn id="78" dur="166" decel="50000">
                                          <p:stCondLst>
                                            <p:cond delay="676"/>
                                          </p:stCondLst>
                                        </p:cTn>
                                        <p:tgtEl>
                                          <p:spTgt spid="9"/>
                                        </p:tgtEl>
                                      </p:cBhvr>
                                      <p:to x="100000" y="100000"/>
                                    </p:animScale>
                                    <p:animScale>
                                      <p:cBhvr>
                                        <p:cTn id="79" dur="26">
                                          <p:stCondLst>
                                            <p:cond delay="1312"/>
                                          </p:stCondLst>
                                        </p:cTn>
                                        <p:tgtEl>
                                          <p:spTgt spid="9"/>
                                        </p:tgtEl>
                                      </p:cBhvr>
                                      <p:to x="100000" y="80000"/>
                                    </p:animScale>
                                    <p:animScale>
                                      <p:cBhvr>
                                        <p:cTn id="80" dur="166" decel="50000">
                                          <p:stCondLst>
                                            <p:cond delay="1338"/>
                                          </p:stCondLst>
                                        </p:cTn>
                                        <p:tgtEl>
                                          <p:spTgt spid="9"/>
                                        </p:tgtEl>
                                      </p:cBhvr>
                                      <p:to x="100000" y="100000"/>
                                    </p:animScale>
                                    <p:animScale>
                                      <p:cBhvr>
                                        <p:cTn id="81" dur="26">
                                          <p:stCondLst>
                                            <p:cond delay="1642"/>
                                          </p:stCondLst>
                                        </p:cTn>
                                        <p:tgtEl>
                                          <p:spTgt spid="9"/>
                                        </p:tgtEl>
                                      </p:cBhvr>
                                      <p:to x="100000" y="90000"/>
                                    </p:animScale>
                                    <p:animScale>
                                      <p:cBhvr>
                                        <p:cTn id="82" dur="166" decel="50000">
                                          <p:stCondLst>
                                            <p:cond delay="1668"/>
                                          </p:stCondLst>
                                        </p:cTn>
                                        <p:tgtEl>
                                          <p:spTgt spid="9"/>
                                        </p:tgtEl>
                                      </p:cBhvr>
                                      <p:to x="100000" y="100000"/>
                                    </p:animScale>
                                    <p:animScale>
                                      <p:cBhvr>
                                        <p:cTn id="83" dur="26">
                                          <p:stCondLst>
                                            <p:cond delay="1808"/>
                                          </p:stCondLst>
                                        </p:cTn>
                                        <p:tgtEl>
                                          <p:spTgt spid="9"/>
                                        </p:tgtEl>
                                      </p:cBhvr>
                                      <p:to x="100000" y="95000"/>
                                    </p:animScale>
                                    <p:animScale>
                                      <p:cBhvr>
                                        <p:cTn id="84" dur="166" decel="50000">
                                          <p:stCondLst>
                                            <p:cond delay="1834"/>
                                          </p:stCondLst>
                                        </p:cTn>
                                        <p:tgtEl>
                                          <p:spTgt spid="9"/>
                                        </p:tgtEl>
                                      </p:cBhvr>
                                      <p:to x="100000" y="100000"/>
                                    </p:animScale>
                                  </p:childTnLst>
                                </p:cTn>
                              </p:par>
                              <p:par>
                                <p:cTn id="85" presetID="14" presetClass="entr" presetSubtype="10" fill="hold"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randombar(horizontal)">
                                      <p:cBhvr>
                                        <p:cTn id="8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48679">
            <a:extLst>
              <a:ext uri="{FF2B5EF4-FFF2-40B4-BE49-F238E27FC236}">
                <a16:creationId xmlns:a16="http://schemas.microsoft.com/office/drawing/2014/main" xmlns="" id="{48C771D7-6F34-8D03-034C-8B6A08568918}"/>
              </a:ext>
            </a:extLst>
          </p:cNvPr>
          <p:cNvSpPr txBox="1">
            <a:spLocks/>
          </p:cNvSpPr>
          <p:nvPr/>
        </p:nvSpPr>
        <p:spPr>
          <a:xfrm>
            <a:off x="980767"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US" b="1" dirty="0"/>
          </a:p>
        </p:txBody>
      </p:sp>
      <p:pic>
        <p:nvPicPr>
          <p:cNvPr id="9" name="Picture 2">
            <a:extLst>
              <a:ext uri="{FF2B5EF4-FFF2-40B4-BE49-F238E27FC236}">
                <a16:creationId xmlns:a16="http://schemas.microsoft.com/office/drawing/2014/main" xmlns="" id="{D753AB87-6661-BEB8-ADB7-F2FC46A66F5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4714984"/>
            <a:ext cx="452810" cy="488139"/>
          </a:xfrm>
          <a:prstGeom prst="rect">
            <a:avLst/>
          </a:prstGeom>
        </p:spPr>
      </p:pic>
      <p:pic>
        <p:nvPicPr>
          <p:cNvPr id="7" name="Picture 6">
            <a:extLst>
              <a:ext uri="{FF2B5EF4-FFF2-40B4-BE49-F238E27FC236}">
                <a16:creationId xmlns:a16="http://schemas.microsoft.com/office/drawing/2014/main" xmlns="" id="{7677242F-9DDC-E0F4-32DD-4EC17E558AAF}"/>
              </a:ext>
            </a:extLst>
          </p:cNvPr>
          <p:cNvPicPr>
            <a:picLocks noChangeAspect="1"/>
          </p:cNvPicPr>
          <p:nvPr/>
        </p:nvPicPr>
        <p:blipFill>
          <a:blip r:embed="rId3">
            <a:clrChange>
              <a:clrFrom>
                <a:srgbClr val="F1F3FF"/>
              </a:clrFrom>
              <a:clrTo>
                <a:srgbClr val="F1F3FF">
                  <a:alpha val="0"/>
                </a:srgbClr>
              </a:clrTo>
            </a:clrChange>
            <a:extLst>
              <a:ext uri="{28A0092B-C50C-407E-A947-70E740481C1C}">
                <a14:useLocalDpi xmlns:a14="http://schemas.microsoft.com/office/drawing/2010/main" val="0"/>
              </a:ext>
            </a:extLst>
          </a:blip>
          <a:stretch>
            <a:fillRect/>
          </a:stretch>
        </p:blipFill>
        <p:spPr>
          <a:xfrm>
            <a:off x="3345903" y="1508760"/>
            <a:ext cx="5718849" cy="2507779"/>
          </a:xfrm>
          <a:prstGeom prst="rect">
            <a:avLst/>
          </a:prstGeom>
        </p:spPr>
      </p:pic>
      <p:sp>
        <p:nvSpPr>
          <p:cNvPr id="13" name="Title 1">
            <a:extLst>
              <a:ext uri="{FF2B5EF4-FFF2-40B4-BE49-F238E27FC236}">
                <a16:creationId xmlns:a16="http://schemas.microsoft.com/office/drawing/2014/main" xmlns="" id="{29086B61-B281-A200-F464-3EC6D2AC333A}"/>
              </a:ext>
            </a:extLst>
          </p:cNvPr>
          <p:cNvSpPr txBox="1">
            <a:spLocks/>
          </p:cNvSpPr>
          <p:nvPr/>
        </p:nvSpPr>
        <p:spPr>
          <a:xfrm>
            <a:off x="170688" y="365760"/>
            <a:ext cx="9029708" cy="970001"/>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600" b="1" dirty="0">
                <a:solidFill>
                  <a:srgbClr val="000000"/>
                </a:solidFill>
                <a:latin typeface="times new roman" panose="02020603050405020304" pitchFamily="18" charset="0"/>
              </a:rPr>
              <a:t>Schematics of Time Delay Circuit using 555 Timer IC</a:t>
            </a:r>
            <a:r>
              <a:rPr lang="en-US" sz="3600" dirty="0">
                <a:solidFill>
                  <a:srgbClr val="333333"/>
                </a:solidFill>
                <a:latin typeface="Open Sans" panose="020B0606030504020204" pitchFamily="34" charset="0"/>
              </a:rPr>
              <a:t/>
            </a:r>
            <a:br>
              <a:rPr lang="en-US" sz="3600" dirty="0">
                <a:solidFill>
                  <a:srgbClr val="333333"/>
                </a:solidFill>
                <a:latin typeface="Open Sans" panose="020B0606030504020204" pitchFamily="34" charset="0"/>
              </a:rPr>
            </a:br>
            <a:endParaRPr lang="en-US" sz="3600" b="1" dirty="0"/>
          </a:p>
        </p:txBody>
      </p:sp>
    </p:spTree>
    <p:extLst>
      <p:ext uri="{BB962C8B-B14F-4D97-AF65-F5344CB8AC3E}">
        <p14:creationId xmlns:p14="http://schemas.microsoft.com/office/powerpoint/2010/main" val="124930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48679">
            <a:extLst>
              <a:ext uri="{FF2B5EF4-FFF2-40B4-BE49-F238E27FC236}">
                <a16:creationId xmlns:a16="http://schemas.microsoft.com/office/drawing/2014/main" xmlns="" id="{48C771D7-6F34-8D03-034C-8B6A08568918}"/>
              </a:ext>
            </a:extLst>
          </p:cNvPr>
          <p:cNvSpPr txBox="1">
            <a:spLocks/>
          </p:cNvSpPr>
          <p:nvPr/>
        </p:nvSpPr>
        <p:spPr>
          <a:xfrm>
            <a:off x="980767"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US" b="1" dirty="0"/>
          </a:p>
        </p:txBody>
      </p:sp>
      <p:sp>
        <p:nvSpPr>
          <p:cNvPr id="5" name="文本框 7">
            <a:extLst>
              <a:ext uri="{FF2B5EF4-FFF2-40B4-BE49-F238E27FC236}">
                <a16:creationId xmlns:a16="http://schemas.microsoft.com/office/drawing/2014/main" xmlns="" id="{5EE6202F-FD32-812F-7A95-7182101238E4}"/>
              </a:ext>
            </a:extLst>
          </p:cNvPr>
          <p:cNvSpPr txBox="1"/>
          <p:nvPr/>
        </p:nvSpPr>
        <p:spPr>
          <a:xfrm>
            <a:off x="741721" y="1417638"/>
            <a:ext cx="8105981" cy="1386971"/>
          </a:xfrm>
          <a:prstGeom prst="rect">
            <a:avLst/>
          </a:prstGeom>
        </p:spPr>
        <p:txBody>
          <a:bodyPr wrap="square" rtlCol="0" anchor="t">
            <a:noAutofit/>
          </a:bodyPr>
          <a:lstStyle/>
          <a:p>
            <a:pPr marL="342900" indent="-342900" algn="l" fontAlgn="auto">
              <a:lnSpc>
                <a:spcPct val="120000"/>
              </a:lnSpc>
              <a:buFont typeface="Wingdings" panose="05000000000000000000" pitchFamily="2" charset="2"/>
              <a:buChar char="Ø"/>
            </a:pPr>
            <a:endParaRPr lang="zh-CN" altLang="en-US" sz="2000" b="1" dirty="0"/>
          </a:p>
        </p:txBody>
        <p:extLst mod="1">
          <p:ext uri="{D589DF8D-B311-4D76-A726-2CF4D000D303}">
            <wpsdc:modularGroupExt xmlns="" xmlns:wpsdc="http://www.wps.cn/officeDocument/2022/drawingmlCustomData" type="text" index="0"/>
          </p:ext>
        </p:extLst>
      </p:sp>
      <p:pic>
        <p:nvPicPr>
          <p:cNvPr id="9" name="Picture 2">
            <a:extLst>
              <a:ext uri="{FF2B5EF4-FFF2-40B4-BE49-F238E27FC236}">
                <a16:creationId xmlns:a16="http://schemas.microsoft.com/office/drawing/2014/main" xmlns="" id="{D753AB87-6661-BEB8-ADB7-F2FC46A66F5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4714984"/>
            <a:ext cx="452810" cy="488139"/>
          </a:xfrm>
          <a:prstGeom prst="rect">
            <a:avLst/>
          </a:prstGeom>
        </p:spPr>
      </p:pic>
      <p:pic>
        <p:nvPicPr>
          <p:cNvPr id="12" name="WhatsApp Video 2024-01-05 at 20.51.41_104d1f81">
            <a:hlinkClick r:id="" action="ppaction://media"/>
            <a:extLst>
              <a:ext uri="{FF2B5EF4-FFF2-40B4-BE49-F238E27FC236}">
                <a16:creationId xmlns:a16="http://schemas.microsoft.com/office/drawing/2014/main" xmlns="" id="{ACF21291-4BF7-7E8E-BC51-1BE3F93B1C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734" y="989555"/>
            <a:ext cx="9256734" cy="3755239"/>
          </a:xfrm>
          <a:prstGeom prst="rect">
            <a:avLst/>
          </a:prstGeom>
        </p:spPr>
      </p:pic>
      <p:sp>
        <p:nvSpPr>
          <p:cNvPr id="3" name="Rectangle 2"/>
          <p:cNvSpPr/>
          <p:nvPr/>
        </p:nvSpPr>
        <p:spPr>
          <a:xfrm>
            <a:off x="4722617" y="418767"/>
            <a:ext cx="3603872" cy="523220"/>
          </a:xfrm>
          <a:prstGeom prst="rect">
            <a:avLst/>
          </a:prstGeom>
        </p:spPr>
        <p:txBody>
          <a:bodyPr wrap="none">
            <a:spAutoFit/>
          </a:bodyPr>
          <a:lstStyle/>
          <a:p>
            <a:pPr algn="just"/>
            <a:r>
              <a:rPr lang="en-US" sz="2800" dirty="0" smtClean="0">
                <a:solidFill>
                  <a:srgbClr val="2C2F34"/>
                </a:solidFill>
                <a:latin typeface="arial" panose="020B0604020202020204" pitchFamily="34" charset="0"/>
              </a:rPr>
              <a:t>Project working video</a:t>
            </a:r>
            <a:endParaRPr lang="en-US" sz="2800" dirty="0">
              <a:solidFill>
                <a:srgbClr val="2C2F34"/>
              </a:solidFill>
              <a:latin typeface="Arial" panose="020B0604020202020204" pitchFamily="34" charset="0"/>
            </a:endParaRPr>
          </a:p>
        </p:txBody>
      </p:sp>
    </p:spTree>
    <p:extLst>
      <p:ext uri="{BB962C8B-B14F-4D97-AF65-F5344CB8AC3E}">
        <p14:creationId xmlns:p14="http://schemas.microsoft.com/office/powerpoint/2010/main" val="279175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800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048679">
            <a:extLst>
              <a:ext uri="{FF2B5EF4-FFF2-40B4-BE49-F238E27FC236}">
                <a16:creationId xmlns:a16="http://schemas.microsoft.com/office/drawing/2014/main" xmlns="" id="{48C771D7-6F34-8D03-034C-8B6A08568918}"/>
              </a:ext>
            </a:extLst>
          </p:cNvPr>
          <p:cNvSpPr txBox="1">
            <a:spLocks/>
          </p:cNvSpPr>
          <p:nvPr/>
        </p:nvSpPr>
        <p:spPr>
          <a:xfrm>
            <a:off x="-27432" y="431127"/>
            <a:ext cx="9237799" cy="6633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800" b="1" dirty="0">
                <a:latin typeface="times new roman" panose="02020603050405020304" pitchFamily="18" charset="0"/>
              </a:rPr>
              <a:t>Block Diagram of Time Delay Circuit using 555 Timer IC</a:t>
            </a:r>
            <a:r>
              <a:rPr lang="en-US" sz="1100" dirty="0">
                <a:latin typeface="Open Sans" panose="020B0606030504020204" pitchFamily="34" charset="0"/>
              </a:rPr>
              <a:t/>
            </a:r>
            <a:br>
              <a:rPr lang="en-US" sz="1100" dirty="0">
                <a:latin typeface="Open Sans" panose="020B0606030504020204" pitchFamily="34" charset="0"/>
              </a:rPr>
            </a:br>
            <a:endParaRPr lang="en-US" sz="2800" b="1" dirty="0"/>
          </a:p>
        </p:txBody>
      </p:sp>
      <p:pic>
        <p:nvPicPr>
          <p:cNvPr id="9" name="Picture 2">
            <a:extLst>
              <a:ext uri="{FF2B5EF4-FFF2-40B4-BE49-F238E27FC236}">
                <a16:creationId xmlns:a16="http://schemas.microsoft.com/office/drawing/2014/main" xmlns="" id="{D753AB87-6661-BEB8-ADB7-F2FC46A66F5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4714984"/>
            <a:ext cx="452810" cy="488139"/>
          </a:xfrm>
          <a:prstGeom prst="rect">
            <a:avLst/>
          </a:prstGeom>
        </p:spPr>
      </p:pic>
      <p:pic>
        <p:nvPicPr>
          <p:cNvPr id="3" name="Picture 2">
            <a:extLst>
              <a:ext uri="{FF2B5EF4-FFF2-40B4-BE49-F238E27FC236}">
                <a16:creationId xmlns:a16="http://schemas.microsoft.com/office/drawing/2014/main" xmlns="" id="{D420497D-699C-1806-1557-657351DBBC1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41932" y="1715165"/>
            <a:ext cx="4295121" cy="2295494"/>
          </a:xfrm>
          <a:prstGeom prst="rect">
            <a:avLst/>
          </a:prstGeom>
        </p:spPr>
      </p:pic>
      <p:sp>
        <p:nvSpPr>
          <p:cNvPr id="5" name="TextBox 4">
            <a:extLst>
              <a:ext uri="{FF2B5EF4-FFF2-40B4-BE49-F238E27FC236}">
                <a16:creationId xmlns:a16="http://schemas.microsoft.com/office/drawing/2014/main" xmlns="" id="{D29D9EB5-A3AA-4E01-68C4-9956BEC98FD9}"/>
              </a:ext>
            </a:extLst>
          </p:cNvPr>
          <p:cNvSpPr txBox="1"/>
          <p:nvPr/>
        </p:nvSpPr>
        <p:spPr>
          <a:xfrm>
            <a:off x="226405" y="1120085"/>
            <a:ext cx="4869364" cy="3539430"/>
          </a:xfrm>
          <a:prstGeom prst="rect">
            <a:avLst/>
          </a:prstGeom>
          <a:noFill/>
        </p:spPr>
        <p:txBody>
          <a:bodyPr wrap="square">
            <a:spAutoFit/>
          </a:bodyPr>
          <a:lstStyle/>
          <a:p>
            <a:pPr algn="l">
              <a:buFont typeface="Arial" panose="020B0604020202020204" pitchFamily="34" charset="0"/>
              <a:buChar char="•"/>
            </a:pPr>
            <a:r>
              <a:rPr lang="en-US" sz="1600" b="1" i="0" u="sng" dirty="0">
                <a:solidFill>
                  <a:srgbClr val="1F1F1F"/>
                </a:solidFill>
                <a:effectLst/>
                <a:latin typeface="Google Sans"/>
              </a:rPr>
              <a:t>Power Supply</a:t>
            </a:r>
            <a:r>
              <a:rPr lang="en-US" sz="1600" b="0" i="0" dirty="0">
                <a:solidFill>
                  <a:srgbClr val="1F1F1F"/>
                </a:solidFill>
                <a:effectLst/>
                <a:latin typeface="Google Sans"/>
              </a:rPr>
              <a:t>: Provides 9V to 12V DC power to the circuit.</a:t>
            </a:r>
          </a:p>
          <a:p>
            <a:pPr algn="l">
              <a:buFont typeface="Arial" panose="020B0604020202020204" pitchFamily="34" charset="0"/>
              <a:buChar char="•"/>
            </a:pPr>
            <a:r>
              <a:rPr lang="en-US" sz="1600" b="1" i="0" u="sng" dirty="0">
                <a:solidFill>
                  <a:srgbClr val="1F1F1F"/>
                </a:solidFill>
                <a:effectLst/>
                <a:latin typeface="Google Sans"/>
              </a:rPr>
              <a:t>Push Button Switch</a:t>
            </a:r>
            <a:r>
              <a:rPr lang="en-US" sz="1600" b="0" i="0" dirty="0">
                <a:solidFill>
                  <a:srgbClr val="1F1F1F"/>
                </a:solidFill>
                <a:effectLst/>
                <a:latin typeface="Google Sans"/>
              </a:rPr>
              <a:t>: Triggers the timing cycle when pressed.</a:t>
            </a:r>
          </a:p>
          <a:p>
            <a:pPr algn="l">
              <a:buFont typeface="Arial" panose="020B0604020202020204" pitchFamily="34" charset="0"/>
              <a:buChar char="•"/>
            </a:pPr>
            <a:r>
              <a:rPr lang="en-US" sz="1600" b="1" i="0" u="sng" dirty="0">
                <a:solidFill>
                  <a:srgbClr val="1F1F1F"/>
                </a:solidFill>
                <a:effectLst/>
                <a:latin typeface="Google Sans"/>
              </a:rPr>
              <a:t>555 Timer IC</a:t>
            </a:r>
            <a:r>
              <a:rPr lang="en-US" sz="1600" b="0" i="0" dirty="0">
                <a:solidFill>
                  <a:srgbClr val="1F1F1F"/>
                </a:solidFill>
                <a:effectLst/>
                <a:latin typeface="Google Sans"/>
              </a:rPr>
              <a:t>: The heart of the circuit, generating the desired time delay.</a:t>
            </a:r>
          </a:p>
          <a:p>
            <a:pPr algn="l">
              <a:buFont typeface="Arial" panose="020B0604020202020204" pitchFamily="34" charset="0"/>
              <a:buChar char="•"/>
            </a:pPr>
            <a:r>
              <a:rPr lang="en-US" sz="1600" b="1" i="0" u="sng" dirty="0">
                <a:solidFill>
                  <a:srgbClr val="1F1F1F"/>
                </a:solidFill>
                <a:effectLst/>
                <a:latin typeface="Google Sans"/>
              </a:rPr>
              <a:t>BC547 Transistor</a:t>
            </a:r>
            <a:r>
              <a:rPr lang="en-US" sz="1600" b="0" i="0" dirty="0">
                <a:solidFill>
                  <a:srgbClr val="1F1F1F"/>
                </a:solidFill>
                <a:effectLst/>
                <a:latin typeface="Google Sans"/>
              </a:rPr>
              <a:t>: Acts as a switch, controlled by the 555 timer, to turn the load on or off.</a:t>
            </a:r>
          </a:p>
          <a:p>
            <a:pPr algn="l">
              <a:buFont typeface="Arial" panose="020B0604020202020204" pitchFamily="34" charset="0"/>
              <a:buChar char="•"/>
            </a:pPr>
            <a:r>
              <a:rPr lang="en-US" sz="1600" b="1" i="0" u="sng" dirty="0">
                <a:solidFill>
                  <a:srgbClr val="1F1F1F"/>
                </a:solidFill>
                <a:effectLst/>
                <a:latin typeface="Google Sans"/>
              </a:rPr>
              <a:t>Relay</a:t>
            </a:r>
            <a:r>
              <a:rPr lang="en-US" sz="1600" b="0" i="0" dirty="0">
                <a:solidFill>
                  <a:srgbClr val="1F1F1F"/>
                </a:solidFill>
                <a:effectLst/>
                <a:latin typeface="Google Sans"/>
              </a:rPr>
              <a:t>: Handles high-power loads exceeding the transistor's capacity.</a:t>
            </a:r>
          </a:p>
          <a:p>
            <a:pPr algn="l">
              <a:buFont typeface="Arial" panose="020B0604020202020204" pitchFamily="34" charset="0"/>
              <a:buChar char="•"/>
            </a:pPr>
            <a:r>
              <a:rPr lang="en-US" sz="1600" b="1" i="0" u="sng" dirty="0">
                <a:solidFill>
                  <a:srgbClr val="1F1F1F"/>
                </a:solidFill>
                <a:effectLst/>
                <a:latin typeface="Google Sans"/>
              </a:rPr>
              <a:t>AC or DC Appliances</a:t>
            </a:r>
            <a:r>
              <a:rPr lang="en-US" sz="1600" b="0" i="0" dirty="0">
                <a:solidFill>
                  <a:srgbClr val="1F1F1F"/>
                </a:solidFill>
                <a:effectLst/>
                <a:latin typeface="Google Sans"/>
              </a:rPr>
              <a:t>: The devices the circuit controls, like lamps, motors, or solenoids.</a:t>
            </a:r>
          </a:p>
          <a:p>
            <a:pPr algn="l">
              <a:buFont typeface="Arial" panose="020B0604020202020204" pitchFamily="34" charset="0"/>
              <a:buChar char="•"/>
            </a:pPr>
            <a:r>
              <a:rPr lang="en-US" sz="1600" b="1" i="0" u="sng" dirty="0">
                <a:solidFill>
                  <a:srgbClr val="1F1F1F"/>
                </a:solidFill>
                <a:effectLst/>
                <a:latin typeface="Google Sans"/>
              </a:rPr>
              <a:t>Timing Components</a:t>
            </a:r>
            <a:r>
              <a:rPr lang="en-US" sz="1600" b="0" i="0" dirty="0">
                <a:solidFill>
                  <a:srgbClr val="1F1F1F"/>
                </a:solidFill>
                <a:effectLst/>
                <a:latin typeface="Google Sans"/>
              </a:rPr>
              <a:t>: Resistor and capacitor pair determine the time delay duration.</a:t>
            </a:r>
          </a:p>
        </p:txBody>
      </p:sp>
    </p:spTree>
    <p:extLst>
      <p:ext uri="{BB962C8B-B14F-4D97-AF65-F5344CB8AC3E}">
        <p14:creationId xmlns:p14="http://schemas.microsoft.com/office/powerpoint/2010/main" val="86099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xmlns="" id="{DF965A23-79E4-BE20-78D8-97A1248066C9}"/>
              </a:ext>
            </a:extLst>
          </p:cNvPr>
          <p:cNvSpPr txBox="1">
            <a:spLocks/>
          </p:cNvSpPr>
          <p:nvPr/>
        </p:nvSpPr>
        <p:spPr>
          <a:xfrm>
            <a:off x="3758053" y="327193"/>
            <a:ext cx="5385947" cy="868964"/>
          </a:xfrm>
          <a:prstGeom prst="rect">
            <a:avLst/>
          </a:prstGeom>
        </p:spPr>
        <p:txBody>
          <a:bodyP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dirty="0"/>
              <a:t>   </a:t>
            </a:r>
            <a:r>
              <a:rPr lang="en-US" b="1" dirty="0"/>
              <a:t>Application Of 555 Timer </a:t>
            </a:r>
          </a:p>
        </p:txBody>
      </p:sp>
      <p:sp>
        <p:nvSpPr>
          <p:cNvPr id="3" name="TextBox 2">
            <a:extLst>
              <a:ext uri="{FF2B5EF4-FFF2-40B4-BE49-F238E27FC236}">
                <a16:creationId xmlns:a16="http://schemas.microsoft.com/office/drawing/2014/main" xmlns="" id="{04C2FD45-CABE-E8BD-CD8C-780792BDB3E4}"/>
              </a:ext>
            </a:extLst>
          </p:cNvPr>
          <p:cNvSpPr txBox="1"/>
          <p:nvPr/>
        </p:nvSpPr>
        <p:spPr>
          <a:xfrm rot="10800000" flipV="1">
            <a:off x="1395336" y="1560488"/>
            <a:ext cx="4219871" cy="2862322"/>
          </a:xfrm>
          <a:prstGeom prst="rect">
            <a:avLst/>
          </a:prstGeom>
          <a:noFill/>
        </p:spPr>
        <p:txBody>
          <a:bodyPr wrap="square">
            <a:spAutoFit/>
          </a:bodyPr>
          <a:lstStyle/>
          <a:p>
            <a:pPr algn="just">
              <a:buFont typeface="Arial" panose="020B0604020202020204" pitchFamily="34" charset="0"/>
              <a:buChar char="•"/>
            </a:pPr>
            <a:r>
              <a:rPr lang="en-US" sz="2000" b="0" i="0" dirty="0">
                <a:solidFill>
                  <a:srgbClr val="2C2F34"/>
                </a:solidFill>
                <a:effectLst/>
                <a:latin typeface="arial" panose="020B0604020202020204" pitchFamily="34" charset="0"/>
              </a:rPr>
              <a:t>Duty Cycle Oscillator</a:t>
            </a:r>
            <a:endParaRPr lang="en-US" sz="2000" b="0" i="0" dirty="0">
              <a:solidFill>
                <a:srgbClr val="2C2F34"/>
              </a:solidFill>
              <a:effectLst/>
              <a:latin typeface="Arial" panose="020B0604020202020204" pitchFamily="34" charset="0"/>
            </a:endParaRPr>
          </a:p>
          <a:p>
            <a:pPr algn="just">
              <a:buFont typeface="Arial" panose="020B0604020202020204" pitchFamily="34" charset="0"/>
              <a:buChar char="•"/>
            </a:pPr>
            <a:r>
              <a:rPr lang="en-US" sz="2000" b="0" i="0" dirty="0">
                <a:solidFill>
                  <a:srgbClr val="2C2F34"/>
                </a:solidFill>
                <a:effectLst/>
                <a:latin typeface="arial" panose="020B0604020202020204" pitchFamily="34" charset="0"/>
              </a:rPr>
              <a:t>Lamp Dimmer</a:t>
            </a:r>
            <a:endParaRPr lang="en-US" sz="2000" b="0" i="0" dirty="0">
              <a:solidFill>
                <a:srgbClr val="2C2F34"/>
              </a:solidFill>
              <a:effectLst/>
              <a:latin typeface="Arial" panose="020B0604020202020204" pitchFamily="34" charset="0"/>
            </a:endParaRPr>
          </a:p>
          <a:p>
            <a:pPr algn="just">
              <a:buFont typeface="Arial" panose="020B0604020202020204" pitchFamily="34" charset="0"/>
              <a:buChar char="•"/>
            </a:pPr>
            <a:r>
              <a:rPr lang="en-US" sz="2000" b="0" i="0" dirty="0">
                <a:solidFill>
                  <a:srgbClr val="2C2F34"/>
                </a:solidFill>
                <a:effectLst/>
                <a:latin typeface="arial" panose="020B0604020202020204" pitchFamily="34" charset="0"/>
              </a:rPr>
              <a:t>Analog frequency meters</a:t>
            </a:r>
            <a:endParaRPr lang="en-US" sz="2000" b="0" i="0" dirty="0">
              <a:solidFill>
                <a:srgbClr val="2C2F34"/>
              </a:solidFill>
              <a:effectLst/>
              <a:latin typeface="Arial" panose="020B0604020202020204" pitchFamily="34" charset="0"/>
            </a:endParaRPr>
          </a:p>
          <a:p>
            <a:pPr algn="just">
              <a:buFont typeface="Arial" panose="020B0604020202020204" pitchFamily="34" charset="0"/>
              <a:buChar char="•"/>
            </a:pPr>
            <a:r>
              <a:rPr lang="en-US" sz="2000" b="0" i="0" dirty="0">
                <a:solidFill>
                  <a:srgbClr val="2C2F34"/>
                </a:solidFill>
                <a:effectLst/>
                <a:latin typeface="arial" panose="020B0604020202020204" pitchFamily="34" charset="0"/>
              </a:rPr>
              <a:t>Quad Timer applications</a:t>
            </a:r>
            <a:endParaRPr lang="en-US" sz="2000" b="0" i="0" dirty="0">
              <a:solidFill>
                <a:srgbClr val="2C2F34"/>
              </a:solidFill>
              <a:effectLst/>
              <a:latin typeface="Arial" panose="020B0604020202020204" pitchFamily="34" charset="0"/>
            </a:endParaRPr>
          </a:p>
          <a:p>
            <a:pPr algn="just">
              <a:buFont typeface="Arial" panose="020B0604020202020204" pitchFamily="34" charset="0"/>
              <a:buChar char="•"/>
            </a:pPr>
            <a:r>
              <a:rPr lang="en-US" sz="2000" b="0" i="0" dirty="0">
                <a:solidFill>
                  <a:srgbClr val="2C2F34"/>
                </a:solidFill>
                <a:effectLst/>
                <a:latin typeface="arial" panose="020B0604020202020204" pitchFamily="34" charset="0"/>
              </a:rPr>
              <a:t>Pulse, Waveform, and square wave generation</a:t>
            </a:r>
            <a:endParaRPr lang="en-US" sz="2000" b="0" i="0" dirty="0">
              <a:solidFill>
                <a:srgbClr val="2C2F34"/>
              </a:solidFill>
              <a:effectLst/>
              <a:latin typeface="Arial" panose="020B0604020202020204" pitchFamily="34" charset="0"/>
            </a:endParaRPr>
          </a:p>
          <a:p>
            <a:pPr algn="just">
              <a:buFont typeface="Arial" panose="020B0604020202020204" pitchFamily="34" charset="0"/>
              <a:buChar char="•"/>
            </a:pPr>
            <a:r>
              <a:rPr lang="en-US" sz="2000" b="0" i="0" dirty="0">
                <a:solidFill>
                  <a:srgbClr val="2C2F34"/>
                </a:solidFill>
                <a:effectLst/>
                <a:latin typeface="arial" panose="020B0604020202020204" pitchFamily="34" charset="0"/>
              </a:rPr>
              <a:t>Stepped tone &amp; tone burst generator &amp; linear ramp generation</a:t>
            </a:r>
            <a:br>
              <a:rPr lang="en-US" sz="2000" b="0" i="0" dirty="0">
                <a:solidFill>
                  <a:srgbClr val="2C2F34"/>
                </a:solidFill>
                <a:effectLst/>
                <a:latin typeface="arial" panose="020B0604020202020204" pitchFamily="34" charset="0"/>
              </a:rPr>
            </a:br>
            <a:endParaRPr lang="en-US" sz="2000" b="0" i="0" dirty="0">
              <a:solidFill>
                <a:srgbClr val="2C2F34"/>
              </a:solidFill>
              <a:effectLst/>
              <a:latin typeface="Arial" panose="020B0604020202020204" pitchFamily="34" charset="0"/>
            </a:endParaRPr>
          </a:p>
        </p:txBody>
      </p:sp>
      <p:pic>
        <p:nvPicPr>
          <p:cNvPr id="5122" name="Picture 2" descr="Simple Timer Alarm Circuit using IC 555">
            <a:extLst>
              <a:ext uri="{FF2B5EF4-FFF2-40B4-BE49-F238E27FC236}">
                <a16:creationId xmlns:a16="http://schemas.microsoft.com/office/drawing/2014/main" xmlns="" id="{303246B5-0FB9-A9BD-A5CF-482FF918155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9943" y="1134718"/>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453BB4A2-7FE2-C0B3-9A47-30F6843298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9735" y="2433128"/>
            <a:ext cx="1059913" cy="257407"/>
          </a:xfrm>
          <a:prstGeom prst="rect">
            <a:avLst/>
          </a:prstGeom>
        </p:spPr>
      </p:pic>
      <p:pic>
        <p:nvPicPr>
          <p:cNvPr id="10" name="Picture 16" descr="Traffic Light Circuit using IC 555">
            <a:extLst>
              <a:ext uri="{FF2B5EF4-FFF2-40B4-BE49-F238E27FC236}">
                <a16:creationId xmlns:a16="http://schemas.microsoft.com/office/drawing/2014/main" xmlns="" id="{17DB0805-53CD-ABFB-84C7-4B2D6DECE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576" y="271038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xmlns="" id="{23B4CB88-1DDC-DD0E-2F8E-F6DA837680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532" y="4286053"/>
            <a:ext cx="1126236" cy="273515"/>
          </a:xfrm>
          <a:prstGeom prst="rect">
            <a:avLst/>
          </a:prstGeom>
        </p:spPr>
      </p:pic>
      <p:pic>
        <p:nvPicPr>
          <p:cNvPr id="13" name="Picture 2">
            <a:extLst>
              <a:ext uri="{FF2B5EF4-FFF2-40B4-BE49-F238E27FC236}">
                <a16:creationId xmlns:a16="http://schemas.microsoft.com/office/drawing/2014/main" xmlns="" id="{3B85823F-FB8B-7D5F-0EEE-079FE1AF440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0" y="4714984"/>
            <a:ext cx="452810" cy="488139"/>
          </a:xfrm>
          <a:prstGeom prst="rect">
            <a:avLst/>
          </a:prstGeom>
        </p:spPr>
      </p:pic>
    </p:spTree>
    <p:extLst>
      <p:ext uri="{BB962C8B-B14F-4D97-AF65-F5344CB8AC3E}">
        <p14:creationId xmlns:p14="http://schemas.microsoft.com/office/powerpoint/2010/main" val="383166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par>
                                <p:cTn id="17" presetID="31" presetClass="entr" presetSubtype="0" fill="hold" nodeType="withEffect">
                                  <p:stCondLst>
                                    <p:cond delay="0"/>
                                  </p:stCondLst>
                                  <p:childTnLst>
                                    <p:set>
                                      <p:cBhvr>
                                        <p:cTn id="18" dur="1" fill="hold">
                                          <p:stCondLst>
                                            <p:cond delay="0"/>
                                          </p:stCondLst>
                                        </p:cTn>
                                        <p:tgtEl>
                                          <p:spTgt spid="5122"/>
                                        </p:tgtEl>
                                        <p:attrNameLst>
                                          <p:attrName>style.visibility</p:attrName>
                                        </p:attrNameLst>
                                      </p:cBhvr>
                                      <p:to>
                                        <p:strVal val="visible"/>
                                      </p:to>
                                    </p:set>
                                    <p:anim calcmode="lin" valueType="num">
                                      <p:cBhvr>
                                        <p:cTn id="19" dur="1000" fill="hold"/>
                                        <p:tgtEl>
                                          <p:spTgt spid="5122"/>
                                        </p:tgtEl>
                                        <p:attrNameLst>
                                          <p:attrName>ppt_w</p:attrName>
                                        </p:attrNameLst>
                                      </p:cBhvr>
                                      <p:tavLst>
                                        <p:tav tm="0">
                                          <p:val>
                                            <p:fltVal val="0"/>
                                          </p:val>
                                        </p:tav>
                                        <p:tav tm="100000">
                                          <p:val>
                                            <p:strVal val="#ppt_w"/>
                                          </p:val>
                                        </p:tav>
                                      </p:tavLst>
                                    </p:anim>
                                    <p:anim calcmode="lin" valueType="num">
                                      <p:cBhvr>
                                        <p:cTn id="20" dur="1000" fill="hold"/>
                                        <p:tgtEl>
                                          <p:spTgt spid="5122"/>
                                        </p:tgtEl>
                                        <p:attrNameLst>
                                          <p:attrName>ppt_h</p:attrName>
                                        </p:attrNameLst>
                                      </p:cBhvr>
                                      <p:tavLst>
                                        <p:tav tm="0">
                                          <p:val>
                                            <p:fltVal val="0"/>
                                          </p:val>
                                        </p:tav>
                                        <p:tav tm="100000">
                                          <p:val>
                                            <p:strVal val="#ppt_h"/>
                                          </p:val>
                                        </p:tav>
                                      </p:tavLst>
                                    </p:anim>
                                    <p:anim calcmode="lin" valueType="num">
                                      <p:cBhvr>
                                        <p:cTn id="21" dur="1000" fill="hold"/>
                                        <p:tgtEl>
                                          <p:spTgt spid="5122"/>
                                        </p:tgtEl>
                                        <p:attrNameLst>
                                          <p:attrName>style.rotation</p:attrName>
                                        </p:attrNameLst>
                                      </p:cBhvr>
                                      <p:tavLst>
                                        <p:tav tm="0">
                                          <p:val>
                                            <p:fltVal val="90"/>
                                          </p:val>
                                        </p:tav>
                                        <p:tav tm="100000">
                                          <p:val>
                                            <p:fltVal val="0"/>
                                          </p:val>
                                        </p:tav>
                                      </p:tavLst>
                                    </p:anim>
                                    <p:animEffect transition="in" filter="fade">
                                      <p:cBhvr>
                                        <p:cTn id="22" dur="1000"/>
                                        <p:tgtEl>
                                          <p:spTgt spid="5122"/>
                                        </p:tgtEl>
                                      </p:cBhvr>
                                    </p:animEffect>
                                  </p:childTnLst>
                                </p:cTn>
                              </p:par>
                              <p:par>
                                <p:cTn id="23" presetID="3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style.rotation</p:attrName>
                                        </p:attrNameLst>
                                      </p:cBhvr>
                                      <p:tavLst>
                                        <p:tav tm="0">
                                          <p:val>
                                            <p:fltVal val="90"/>
                                          </p:val>
                                        </p:tav>
                                        <p:tav tm="100000">
                                          <p:val>
                                            <p:fltVal val="0"/>
                                          </p:val>
                                        </p:tav>
                                      </p:tavLst>
                                    </p:anim>
                                    <p:animEffect transition="in" filter="fade">
                                      <p:cBhvr>
                                        <p:cTn id="34" dur="1000"/>
                                        <p:tgtEl>
                                          <p:spTgt spid="10"/>
                                        </p:tgtEl>
                                      </p:cBhvr>
                                    </p:animEffect>
                                  </p:childTnLst>
                                </p:cTn>
                              </p:par>
                              <p:par>
                                <p:cTn id="35" presetID="3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fltVal val="0"/>
                                          </p:val>
                                        </p:tav>
                                        <p:tav tm="100000">
                                          <p:val>
                                            <p:strVal val="#ppt_w"/>
                                          </p:val>
                                        </p:tav>
                                      </p:tavLst>
                                    </p:anim>
                                    <p:anim calcmode="lin" valueType="num">
                                      <p:cBhvr>
                                        <p:cTn id="38" dur="1000" fill="hold"/>
                                        <p:tgtEl>
                                          <p:spTgt spid="12"/>
                                        </p:tgtEl>
                                        <p:attrNameLst>
                                          <p:attrName>ppt_h</p:attrName>
                                        </p:attrNameLst>
                                      </p:cBhvr>
                                      <p:tavLst>
                                        <p:tav tm="0">
                                          <p:val>
                                            <p:fltVal val="0"/>
                                          </p:val>
                                        </p:tav>
                                        <p:tav tm="100000">
                                          <p:val>
                                            <p:strVal val="#ppt_h"/>
                                          </p:val>
                                        </p:tav>
                                      </p:tavLst>
                                    </p:anim>
                                    <p:anim calcmode="lin" valueType="num">
                                      <p:cBhvr>
                                        <p:cTn id="39" dur="1000" fill="hold"/>
                                        <p:tgtEl>
                                          <p:spTgt spid="12"/>
                                        </p:tgtEl>
                                        <p:attrNameLst>
                                          <p:attrName>style.rotation</p:attrName>
                                        </p:attrNameLst>
                                      </p:cBhvr>
                                      <p:tavLst>
                                        <p:tav tm="0">
                                          <p:val>
                                            <p:fltVal val="90"/>
                                          </p:val>
                                        </p:tav>
                                        <p:tav tm="100000">
                                          <p:val>
                                            <p:fltVal val="0"/>
                                          </p:val>
                                        </p:tav>
                                      </p:tavLst>
                                    </p:anim>
                                    <p:animEffect transition="in" filter="fade">
                                      <p:cBhvr>
                                        <p:cTn id="40" dur="1000"/>
                                        <p:tgtEl>
                                          <p:spTgt spid="12"/>
                                        </p:tgtEl>
                                      </p:cBhvr>
                                    </p:animEffect>
                                  </p:childTnLst>
                                </p:cTn>
                              </p:par>
                              <p:par>
                                <p:cTn id="41" presetID="3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fltVal val="0"/>
                                          </p:val>
                                        </p:tav>
                                        <p:tav tm="100000">
                                          <p:val>
                                            <p:strVal val="#ppt_w"/>
                                          </p:val>
                                        </p:tav>
                                      </p:tavLst>
                                    </p:anim>
                                    <p:anim calcmode="lin" valueType="num">
                                      <p:cBhvr>
                                        <p:cTn id="44" dur="1000" fill="hold"/>
                                        <p:tgtEl>
                                          <p:spTgt spid="13"/>
                                        </p:tgtEl>
                                        <p:attrNameLst>
                                          <p:attrName>ppt_h</p:attrName>
                                        </p:attrNameLst>
                                      </p:cBhvr>
                                      <p:tavLst>
                                        <p:tav tm="0">
                                          <p:val>
                                            <p:fltVal val="0"/>
                                          </p:val>
                                        </p:tav>
                                        <p:tav tm="100000">
                                          <p:val>
                                            <p:strVal val="#ppt_h"/>
                                          </p:val>
                                        </p:tav>
                                      </p:tavLst>
                                    </p:anim>
                                    <p:anim calcmode="lin" valueType="num">
                                      <p:cBhvr>
                                        <p:cTn id="45" dur="1000" fill="hold"/>
                                        <p:tgtEl>
                                          <p:spTgt spid="13"/>
                                        </p:tgtEl>
                                        <p:attrNameLst>
                                          <p:attrName>style.rotation</p:attrName>
                                        </p:attrNameLst>
                                      </p:cBhvr>
                                      <p:tavLst>
                                        <p:tav tm="0">
                                          <p:val>
                                            <p:fltVal val="90"/>
                                          </p:val>
                                        </p:tav>
                                        <p:tav tm="100000">
                                          <p:val>
                                            <p:fltVal val="0"/>
                                          </p:val>
                                        </p:tav>
                                      </p:tavLst>
                                    </p:anim>
                                    <p:animEffect transition="in" filter="fade">
                                      <p:cBhvr>
                                        <p:cTn id="4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EA5546-6C00-1A70-5DE9-F26C9A66BACE}"/>
              </a:ext>
            </a:extLst>
          </p:cNvPr>
          <p:cNvSpPr>
            <a:spLocks noGrp="1"/>
          </p:cNvSpPr>
          <p:nvPr>
            <p:ph type="title"/>
          </p:nvPr>
        </p:nvSpPr>
        <p:spPr/>
        <p:txBody>
          <a:bodyPr/>
          <a:lstStyle/>
          <a:p>
            <a:r>
              <a:rPr lang="en-US" dirty="0"/>
              <a:t> </a:t>
            </a:r>
          </a:p>
        </p:txBody>
      </p:sp>
      <p:sp>
        <p:nvSpPr>
          <p:cNvPr id="3" name="TextBox 2">
            <a:extLst>
              <a:ext uri="{FF2B5EF4-FFF2-40B4-BE49-F238E27FC236}">
                <a16:creationId xmlns:a16="http://schemas.microsoft.com/office/drawing/2014/main" xmlns="" id="{AAC2A9E7-F216-E716-A073-1E94751746B9}"/>
              </a:ext>
            </a:extLst>
          </p:cNvPr>
          <p:cNvSpPr txBox="1"/>
          <p:nvPr/>
        </p:nvSpPr>
        <p:spPr>
          <a:xfrm>
            <a:off x="672370" y="1121474"/>
            <a:ext cx="5459777" cy="2031325"/>
          </a:xfrm>
          <a:prstGeom prst="rect">
            <a:avLst/>
          </a:prstGeom>
          <a:noFill/>
        </p:spPr>
        <p:txBody>
          <a:bodyPr wrap="square">
            <a:spAutoFit/>
          </a:bodyPr>
          <a:lstStyle/>
          <a:p>
            <a:pPr algn="just"/>
            <a:endParaRPr lang="en-US" b="0" i="0" dirty="0">
              <a:solidFill>
                <a:srgbClr val="2C2F34"/>
              </a:solidFill>
              <a:effectLst/>
              <a:latin typeface="Arial" panose="020B0604020202020204" pitchFamily="34" charset="0"/>
            </a:endParaRPr>
          </a:p>
          <a:p>
            <a:pPr algn="just">
              <a:buFont typeface="Arial" panose="020B0604020202020204" pitchFamily="34" charset="0"/>
              <a:buChar char="•"/>
            </a:pPr>
            <a:r>
              <a:rPr lang="en-US" b="0" i="0" dirty="0">
                <a:solidFill>
                  <a:srgbClr val="2C2F34"/>
                </a:solidFill>
                <a:effectLst/>
                <a:latin typeface="arial" panose="020B0604020202020204" pitchFamily="34" charset="0"/>
              </a:rPr>
              <a:t>DC Voltage Regulators</a:t>
            </a:r>
            <a:endParaRPr lang="en-US" b="0" i="0" dirty="0">
              <a:solidFill>
                <a:srgbClr val="2C2F34"/>
              </a:solidFill>
              <a:effectLst/>
              <a:latin typeface="Arial" panose="020B0604020202020204" pitchFamily="34" charset="0"/>
            </a:endParaRPr>
          </a:p>
          <a:p>
            <a:pPr algn="just">
              <a:buFont typeface="Arial" panose="020B0604020202020204" pitchFamily="34" charset="0"/>
              <a:buChar char="•"/>
            </a:pPr>
            <a:r>
              <a:rPr lang="en-US" b="0" i="0" dirty="0">
                <a:solidFill>
                  <a:srgbClr val="2C2F34"/>
                </a:solidFill>
                <a:effectLst/>
                <a:latin typeface="arial" panose="020B0604020202020204" pitchFamily="34" charset="0"/>
              </a:rPr>
              <a:t>Voltage to Frequency Converter</a:t>
            </a:r>
            <a:endParaRPr lang="en-US" b="0" i="0" dirty="0">
              <a:solidFill>
                <a:srgbClr val="2C2F34"/>
              </a:solidFill>
              <a:effectLst/>
              <a:latin typeface="Arial" panose="020B0604020202020204" pitchFamily="34" charset="0"/>
            </a:endParaRPr>
          </a:p>
          <a:p>
            <a:pPr algn="just">
              <a:buFont typeface="Arial" panose="020B0604020202020204" pitchFamily="34" charset="0"/>
              <a:buChar char="•"/>
            </a:pPr>
            <a:r>
              <a:rPr lang="en-US" b="0" i="0" dirty="0">
                <a:solidFill>
                  <a:srgbClr val="2C2F34"/>
                </a:solidFill>
                <a:effectLst/>
                <a:latin typeface="arial" panose="020B0604020202020204" pitchFamily="34" charset="0"/>
              </a:rPr>
              <a:t>Frequency Divider</a:t>
            </a:r>
            <a:endParaRPr lang="en-US" b="0" i="0" dirty="0">
              <a:solidFill>
                <a:srgbClr val="2C2F34"/>
              </a:solidFill>
              <a:effectLst/>
              <a:latin typeface="Arial" panose="020B0604020202020204" pitchFamily="34" charset="0"/>
            </a:endParaRPr>
          </a:p>
          <a:p>
            <a:pPr algn="just">
              <a:buFont typeface="Arial" panose="020B0604020202020204" pitchFamily="34" charset="0"/>
              <a:buChar char="•"/>
            </a:pPr>
            <a:r>
              <a:rPr lang="en-US" b="0" i="0" dirty="0" smtClean="0">
                <a:solidFill>
                  <a:srgbClr val="2C2F34"/>
                </a:solidFill>
                <a:effectLst/>
                <a:latin typeface="arial" panose="020B0604020202020204" pitchFamily="34" charset="0"/>
              </a:rPr>
              <a:t>Pulse </a:t>
            </a:r>
            <a:r>
              <a:rPr lang="en-US" b="0" i="0" dirty="0">
                <a:solidFill>
                  <a:srgbClr val="2C2F34"/>
                </a:solidFill>
                <a:effectLst/>
                <a:latin typeface="arial" panose="020B0604020202020204" pitchFamily="34" charset="0"/>
              </a:rPr>
              <a:t>detector</a:t>
            </a:r>
            <a:endParaRPr lang="en-US" b="0" i="0" dirty="0">
              <a:solidFill>
                <a:srgbClr val="2C2F34"/>
              </a:solidFill>
              <a:effectLst/>
              <a:latin typeface="Arial" panose="020B0604020202020204" pitchFamily="34" charset="0"/>
            </a:endParaRPr>
          </a:p>
          <a:p>
            <a:pPr algn="just">
              <a:buFont typeface="Arial" panose="020B0604020202020204" pitchFamily="34" charset="0"/>
              <a:buChar char="•"/>
            </a:pPr>
            <a:r>
              <a:rPr lang="en-US" b="0" i="0" dirty="0">
                <a:solidFill>
                  <a:srgbClr val="2C2F34"/>
                </a:solidFill>
                <a:effectLst/>
                <a:latin typeface="arial" panose="020B0604020202020204" pitchFamily="34" charset="0"/>
              </a:rPr>
              <a:t>Wiper speed control</a:t>
            </a:r>
            <a:endParaRPr lang="en-US" b="0" i="0" dirty="0">
              <a:solidFill>
                <a:srgbClr val="2C2F34"/>
              </a:solidFill>
              <a:effectLst/>
              <a:latin typeface="Arial" panose="020B0604020202020204" pitchFamily="34" charset="0"/>
            </a:endParaRPr>
          </a:p>
          <a:p>
            <a:pPr algn="just">
              <a:buFont typeface="Arial" panose="020B0604020202020204" pitchFamily="34" charset="0"/>
              <a:buChar char="•"/>
            </a:pPr>
            <a:r>
              <a:rPr lang="en-US" b="0" i="0" dirty="0">
                <a:solidFill>
                  <a:srgbClr val="2C2F34"/>
                </a:solidFill>
                <a:effectLst/>
                <a:latin typeface="arial" panose="020B0604020202020204" pitchFamily="34" charset="0"/>
              </a:rPr>
              <a:t>Timer Switch</a:t>
            </a:r>
            <a:endParaRPr lang="en-US" b="0" i="0" dirty="0">
              <a:solidFill>
                <a:srgbClr val="2C2F34"/>
              </a:solidFill>
              <a:effectLst/>
              <a:latin typeface="Arial" panose="020B0604020202020204" pitchFamily="34" charset="0"/>
            </a:endParaRPr>
          </a:p>
        </p:txBody>
      </p:sp>
      <p:pic>
        <p:nvPicPr>
          <p:cNvPr id="7180" name="Picture 12" descr="How To Make On/Off Delay Timer Circuit using 555 Timer IC | DIY Project">
            <a:extLst>
              <a:ext uri="{FF2B5EF4-FFF2-40B4-BE49-F238E27FC236}">
                <a16:creationId xmlns:a16="http://schemas.microsoft.com/office/drawing/2014/main" xmlns="" id="{907EE6EC-DD2E-868A-7DF1-33B7FCD9A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323" y="1691937"/>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Buy NE555 Delay Monostable Switch Module Time Delay Switch Delay On Vehicle  Electrical Delay 12V">
            <a:extLst>
              <a:ext uri="{FF2B5EF4-FFF2-40B4-BE49-F238E27FC236}">
                <a16:creationId xmlns:a16="http://schemas.microsoft.com/office/drawing/2014/main" xmlns="" id="{BE9F0E3A-9676-4B10-59B9-D0E2A23D4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2" y="2800459"/>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xmlns="" id="{5A8A8CB7-762F-FC4E-4C2A-3ABD2F84128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4714984"/>
            <a:ext cx="452810" cy="488139"/>
          </a:xfrm>
          <a:prstGeom prst="rect">
            <a:avLst/>
          </a:prstGeom>
        </p:spPr>
      </p:pic>
      <p:sp>
        <p:nvSpPr>
          <p:cNvPr id="10" name="Content Placeholder 2">
            <a:extLst>
              <a:ext uri="{FF2B5EF4-FFF2-40B4-BE49-F238E27FC236}">
                <a16:creationId xmlns:a16="http://schemas.microsoft.com/office/drawing/2014/main" xmlns="" id="{0924D35A-5CF8-3EF3-6960-D4A002B779FF}"/>
              </a:ext>
            </a:extLst>
          </p:cNvPr>
          <p:cNvSpPr txBox="1">
            <a:spLocks/>
          </p:cNvSpPr>
          <p:nvPr/>
        </p:nvSpPr>
        <p:spPr>
          <a:xfrm>
            <a:off x="507674" y="4777877"/>
            <a:ext cx="8716927" cy="302730"/>
          </a:xfrm>
          <a:prstGeom prst="rect">
            <a:avLst/>
          </a:prstGeom>
        </p:spPr>
        <p:txBody>
          <a:bodyPr>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IN" dirty="0" smtClean="0"/>
              <a:t>                             </a:t>
            </a:r>
            <a:endParaRPr lang="en-IN" dirty="0"/>
          </a:p>
        </p:txBody>
      </p:sp>
      <p:pic>
        <p:nvPicPr>
          <p:cNvPr id="4" name="Picture 3">
            <a:extLst>
              <a:ext uri="{FF2B5EF4-FFF2-40B4-BE49-F238E27FC236}">
                <a16:creationId xmlns:a16="http://schemas.microsoft.com/office/drawing/2014/main" xmlns="" id="{62AFD416-3799-B7B1-B135-CD70EEB1FD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09323" y="3163433"/>
            <a:ext cx="1059913" cy="257407"/>
          </a:xfrm>
          <a:prstGeom prst="rect">
            <a:avLst/>
          </a:prstGeom>
        </p:spPr>
      </p:pic>
    </p:spTree>
    <p:extLst>
      <p:ext uri="{BB962C8B-B14F-4D97-AF65-F5344CB8AC3E}">
        <p14:creationId xmlns:p14="http://schemas.microsoft.com/office/powerpoint/2010/main" val="215432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80">
                                          <p:stCondLst>
                                            <p:cond delay="0"/>
                                          </p:stCondLst>
                                        </p:cTn>
                                        <p:tgtEl>
                                          <p:spTgt spid="3"/>
                                        </p:tgtEl>
                                      </p:cBhvr>
                                    </p:animEffect>
                                    <p:anim calcmode="lin" valueType="num">
                                      <p:cBhvr>
                                        <p:cTn id="2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gtEl>
                                      </p:cBhvr>
                                      <p:to x="100000" y="60000"/>
                                    </p:animScale>
                                    <p:animScale>
                                      <p:cBhvr>
                                        <p:cTn id="30" dur="166" decel="50000">
                                          <p:stCondLst>
                                            <p:cond delay="676"/>
                                          </p:stCondLst>
                                        </p:cTn>
                                        <p:tgtEl>
                                          <p:spTgt spid="3"/>
                                        </p:tgtEl>
                                      </p:cBhvr>
                                      <p:to x="100000" y="100000"/>
                                    </p:animScale>
                                    <p:animScale>
                                      <p:cBhvr>
                                        <p:cTn id="31" dur="26">
                                          <p:stCondLst>
                                            <p:cond delay="1312"/>
                                          </p:stCondLst>
                                        </p:cTn>
                                        <p:tgtEl>
                                          <p:spTgt spid="3"/>
                                        </p:tgtEl>
                                      </p:cBhvr>
                                      <p:to x="100000" y="80000"/>
                                    </p:animScale>
                                    <p:animScale>
                                      <p:cBhvr>
                                        <p:cTn id="32" dur="166" decel="50000">
                                          <p:stCondLst>
                                            <p:cond delay="1338"/>
                                          </p:stCondLst>
                                        </p:cTn>
                                        <p:tgtEl>
                                          <p:spTgt spid="3"/>
                                        </p:tgtEl>
                                      </p:cBhvr>
                                      <p:to x="100000" y="100000"/>
                                    </p:animScale>
                                    <p:animScale>
                                      <p:cBhvr>
                                        <p:cTn id="33" dur="26">
                                          <p:stCondLst>
                                            <p:cond delay="1642"/>
                                          </p:stCondLst>
                                        </p:cTn>
                                        <p:tgtEl>
                                          <p:spTgt spid="3"/>
                                        </p:tgtEl>
                                      </p:cBhvr>
                                      <p:to x="100000" y="90000"/>
                                    </p:animScale>
                                    <p:animScale>
                                      <p:cBhvr>
                                        <p:cTn id="34" dur="166" decel="50000">
                                          <p:stCondLst>
                                            <p:cond delay="1668"/>
                                          </p:stCondLst>
                                        </p:cTn>
                                        <p:tgtEl>
                                          <p:spTgt spid="3"/>
                                        </p:tgtEl>
                                      </p:cBhvr>
                                      <p:to x="100000" y="100000"/>
                                    </p:animScale>
                                    <p:animScale>
                                      <p:cBhvr>
                                        <p:cTn id="35" dur="26">
                                          <p:stCondLst>
                                            <p:cond delay="1808"/>
                                          </p:stCondLst>
                                        </p:cTn>
                                        <p:tgtEl>
                                          <p:spTgt spid="3"/>
                                        </p:tgtEl>
                                      </p:cBhvr>
                                      <p:to x="100000" y="95000"/>
                                    </p:animScale>
                                    <p:animScale>
                                      <p:cBhvr>
                                        <p:cTn id="36" dur="166" decel="50000">
                                          <p:stCondLst>
                                            <p:cond delay="1834"/>
                                          </p:stCondLst>
                                        </p:cTn>
                                        <p:tgtEl>
                                          <p:spTgt spid="3"/>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7180"/>
                                        </p:tgtEl>
                                        <p:attrNameLst>
                                          <p:attrName>style.visibility</p:attrName>
                                        </p:attrNameLst>
                                      </p:cBhvr>
                                      <p:to>
                                        <p:strVal val="visible"/>
                                      </p:to>
                                    </p:set>
                                    <p:animEffect transition="in" filter="wipe(down)">
                                      <p:cBhvr>
                                        <p:cTn id="39" dur="580">
                                          <p:stCondLst>
                                            <p:cond delay="0"/>
                                          </p:stCondLst>
                                        </p:cTn>
                                        <p:tgtEl>
                                          <p:spTgt spid="7180"/>
                                        </p:tgtEl>
                                      </p:cBhvr>
                                    </p:animEffect>
                                    <p:anim calcmode="lin" valueType="num">
                                      <p:cBhvr>
                                        <p:cTn id="40" dur="1822" tmFilter="0,0; 0.14,0.36; 0.43,0.73; 0.71,0.91; 1.0,1.0">
                                          <p:stCondLst>
                                            <p:cond delay="0"/>
                                          </p:stCondLst>
                                        </p:cTn>
                                        <p:tgtEl>
                                          <p:spTgt spid="718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18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18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18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180"/>
                                        </p:tgtEl>
                                        <p:attrNameLst>
                                          <p:attrName>ppt_y</p:attrName>
                                        </p:attrNameLst>
                                      </p:cBhvr>
                                      <p:tavLst>
                                        <p:tav tm="0" fmla="#ppt_y-sin(pi*$)/81">
                                          <p:val>
                                            <p:fltVal val="0"/>
                                          </p:val>
                                        </p:tav>
                                        <p:tav tm="100000">
                                          <p:val>
                                            <p:fltVal val="1"/>
                                          </p:val>
                                        </p:tav>
                                      </p:tavLst>
                                    </p:anim>
                                    <p:animScale>
                                      <p:cBhvr>
                                        <p:cTn id="45" dur="26">
                                          <p:stCondLst>
                                            <p:cond delay="650"/>
                                          </p:stCondLst>
                                        </p:cTn>
                                        <p:tgtEl>
                                          <p:spTgt spid="7180"/>
                                        </p:tgtEl>
                                      </p:cBhvr>
                                      <p:to x="100000" y="60000"/>
                                    </p:animScale>
                                    <p:animScale>
                                      <p:cBhvr>
                                        <p:cTn id="46" dur="166" decel="50000">
                                          <p:stCondLst>
                                            <p:cond delay="676"/>
                                          </p:stCondLst>
                                        </p:cTn>
                                        <p:tgtEl>
                                          <p:spTgt spid="7180"/>
                                        </p:tgtEl>
                                      </p:cBhvr>
                                      <p:to x="100000" y="100000"/>
                                    </p:animScale>
                                    <p:animScale>
                                      <p:cBhvr>
                                        <p:cTn id="47" dur="26">
                                          <p:stCondLst>
                                            <p:cond delay="1312"/>
                                          </p:stCondLst>
                                        </p:cTn>
                                        <p:tgtEl>
                                          <p:spTgt spid="7180"/>
                                        </p:tgtEl>
                                      </p:cBhvr>
                                      <p:to x="100000" y="80000"/>
                                    </p:animScale>
                                    <p:animScale>
                                      <p:cBhvr>
                                        <p:cTn id="48" dur="166" decel="50000">
                                          <p:stCondLst>
                                            <p:cond delay="1338"/>
                                          </p:stCondLst>
                                        </p:cTn>
                                        <p:tgtEl>
                                          <p:spTgt spid="7180"/>
                                        </p:tgtEl>
                                      </p:cBhvr>
                                      <p:to x="100000" y="100000"/>
                                    </p:animScale>
                                    <p:animScale>
                                      <p:cBhvr>
                                        <p:cTn id="49" dur="26">
                                          <p:stCondLst>
                                            <p:cond delay="1642"/>
                                          </p:stCondLst>
                                        </p:cTn>
                                        <p:tgtEl>
                                          <p:spTgt spid="7180"/>
                                        </p:tgtEl>
                                      </p:cBhvr>
                                      <p:to x="100000" y="90000"/>
                                    </p:animScale>
                                    <p:animScale>
                                      <p:cBhvr>
                                        <p:cTn id="50" dur="166" decel="50000">
                                          <p:stCondLst>
                                            <p:cond delay="1668"/>
                                          </p:stCondLst>
                                        </p:cTn>
                                        <p:tgtEl>
                                          <p:spTgt spid="7180"/>
                                        </p:tgtEl>
                                      </p:cBhvr>
                                      <p:to x="100000" y="100000"/>
                                    </p:animScale>
                                    <p:animScale>
                                      <p:cBhvr>
                                        <p:cTn id="51" dur="26">
                                          <p:stCondLst>
                                            <p:cond delay="1808"/>
                                          </p:stCondLst>
                                        </p:cTn>
                                        <p:tgtEl>
                                          <p:spTgt spid="7180"/>
                                        </p:tgtEl>
                                      </p:cBhvr>
                                      <p:to x="100000" y="95000"/>
                                    </p:animScale>
                                    <p:animScale>
                                      <p:cBhvr>
                                        <p:cTn id="52" dur="166" decel="50000">
                                          <p:stCondLst>
                                            <p:cond delay="1834"/>
                                          </p:stCondLst>
                                        </p:cTn>
                                        <p:tgtEl>
                                          <p:spTgt spid="718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80">
                                          <p:stCondLst>
                                            <p:cond delay="0"/>
                                          </p:stCondLst>
                                        </p:cTn>
                                        <p:tgtEl>
                                          <p:spTgt spid="8"/>
                                        </p:tgtEl>
                                      </p:cBhvr>
                                    </p:animEffect>
                                    <p:anim calcmode="lin" valueType="num">
                                      <p:cBhvr>
                                        <p:cTn id="5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1" dur="26">
                                          <p:stCondLst>
                                            <p:cond delay="650"/>
                                          </p:stCondLst>
                                        </p:cTn>
                                        <p:tgtEl>
                                          <p:spTgt spid="8"/>
                                        </p:tgtEl>
                                      </p:cBhvr>
                                      <p:to x="100000" y="60000"/>
                                    </p:animScale>
                                    <p:animScale>
                                      <p:cBhvr>
                                        <p:cTn id="62" dur="166" decel="50000">
                                          <p:stCondLst>
                                            <p:cond delay="676"/>
                                          </p:stCondLst>
                                        </p:cTn>
                                        <p:tgtEl>
                                          <p:spTgt spid="8"/>
                                        </p:tgtEl>
                                      </p:cBhvr>
                                      <p:to x="100000" y="100000"/>
                                    </p:animScale>
                                    <p:animScale>
                                      <p:cBhvr>
                                        <p:cTn id="63" dur="26">
                                          <p:stCondLst>
                                            <p:cond delay="1312"/>
                                          </p:stCondLst>
                                        </p:cTn>
                                        <p:tgtEl>
                                          <p:spTgt spid="8"/>
                                        </p:tgtEl>
                                      </p:cBhvr>
                                      <p:to x="100000" y="80000"/>
                                    </p:animScale>
                                    <p:animScale>
                                      <p:cBhvr>
                                        <p:cTn id="64" dur="166" decel="50000">
                                          <p:stCondLst>
                                            <p:cond delay="1338"/>
                                          </p:stCondLst>
                                        </p:cTn>
                                        <p:tgtEl>
                                          <p:spTgt spid="8"/>
                                        </p:tgtEl>
                                      </p:cBhvr>
                                      <p:to x="100000" y="100000"/>
                                    </p:animScale>
                                    <p:animScale>
                                      <p:cBhvr>
                                        <p:cTn id="65" dur="26">
                                          <p:stCondLst>
                                            <p:cond delay="1642"/>
                                          </p:stCondLst>
                                        </p:cTn>
                                        <p:tgtEl>
                                          <p:spTgt spid="8"/>
                                        </p:tgtEl>
                                      </p:cBhvr>
                                      <p:to x="100000" y="90000"/>
                                    </p:animScale>
                                    <p:animScale>
                                      <p:cBhvr>
                                        <p:cTn id="66" dur="166" decel="50000">
                                          <p:stCondLst>
                                            <p:cond delay="1668"/>
                                          </p:stCondLst>
                                        </p:cTn>
                                        <p:tgtEl>
                                          <p:spTgt spid="8"/>
                                        </p:tgtEl>
                                      </p:cBhvr>
                                      <p:to x="100000" y="100000"/>
                                    </p:animScale>
                                    <p:animScale>
                                      <p:cBhvr>
                                        <p:cTn id="67" dur="26">
                                          <p:stCondLst>
                                            <p:cond delay="1808"/>
                                          </p:stCondLst>
                                        </p:cTn>
                                        <p:tgtEl>
                                          <p:spTgt spid="8"/>
                                        </p:tgtEl>
                                      </p:cBhvr>
                                      <p:to x="100000" y="95000"/>
                                    </p:animScale>
                                    <p:animScale>
                                      <p:cBhvr>
                                        <p:cTn id="68" dur="166" decel="50000">
                                          <p:stCondLst>
                                            <p:cond delay="1834"/>
                                          </p:stCondLst>
                                        </p:cTn>
                                        <p:tgtEl>
                                          <p:spTgt spid="8"/>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80">
                                          <p:stCondLst>
                                            <p:cond delay="0"/>
                                          </p:stCondLst>
                                        </p:cTn>
                                        <p:tgtEl>
                                          <p:spTgt spid="9"/>
                                        </p:tgtEl>
                                      </p:cBhvr>
                                    </p:animEffect>
                                    <p:anim calcmode="lin" valueType="num">
                                      <p:cBhvr>
                                        <p:cTn id="7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7" dur="26">
                                          <p:stCondLst>
                                            <p:cond delay="650"/>
                                          </p:stCondLst>
                                        </p:cTn>
                                        <p:tgtEl>
                                          <p:spTgt spid="9"/>
                                        </p:tgtEl>
                                      </p:cBhvr>
                                      <p:to x="100000" y="60000"/>
                                    </p:animScale>
                                    <p:animScale>
                                      <p:cBhvr>
                                        <p:cTn id="78" dur="166" decel="50000">
                                          <p:stCondLst>
                                            <p:cond delay="676"/>
                                          </p:stCondLst>
                                        </p:cTn>
                                        <p:tgtEl>
                                          <p:spTgt spid="9"/>
                                        </p:tgtEl>
                                      </p:cBhvr>
                                      <p:to x="100000" y="100000"/>
                                    </p:animScale>
                                    <p:animScale>
                                      <p:cBhvr>
                                        <p:cTn id="79" dur="26">
                                          <p:stCondLst>
                                            <p:cond delay="1312"/>
                                          </p:stCondLst>
                                        </p:cTn>
                                        <p:tgtEl>
                                          <p:spTgt spid="9"/>
                                        </p:tgtEl>
                                      </p:cBhvr>
                                      <p:to x="100000" y="80000"/>
                                    </p:animScale>
                                    <p:animScale>
                                      <p:cBhvr>
                                        <p:cTn id="80" dur="166" decel="50000">
                                          <p:stCondLst>
                                            <p:cond delay="1338"/>
                                          </p:stCondLst>
                                        </p:cTn>
                                        <p:tgtEl>
                                          <p:spTgt spid="9"/>
                                        </p:tgtEl>
                                      </p:cBhvr>
                                      <p:to x="100000" y="100000"/>
                                    </p:animScale>
                                    <p:animScale>
                                      <p:cBhvr>
                                        <p:cTn id="81" dur="26">
                                          <p:stCondLst>
                                            <p:cond delay="1642"/>
                                          </p:stCondLst>
                                        </p:cTn>
                                        <p:tgtEl>
                                          <p:spTgt spid="9"/>
                                        </p:tgtEl>
                                      </p:cBhvr>
                                      <p:to x="100000" y="90000"/>
                                    </p:animScale>
                                    <p:animScale>
                                      <p:cBhvr>
                                        <p:cTn id="82" dur="166" decel="50000">
                                          <p:stCondLst>
                                            <p:cond delay="1668"/>
                                          </p:stCondLst>
                                        </p:cTn>
                                        <p:tgtEl>
                                          <p:spTgt spid="9"/>
                                        </p:tgtEl>
                                      </p:cBhvr>
                                      <p:to x="100000" y="100000"/>
                                    </p:animScale>
                                    <p:animScale>
                                      <p:cBhvr>
                                        <p:cTn id="83" dur="26">
                                          <p:stCondLst>
                                            <p:cond delay="1808"/>
                                          </p:stCondLst>
                                        </p:cTn>
                                        <p:tgtEl>
                                          <p:spTgt spid="9"/>
                                        </p:tgtEl>
                                      </p:cBhvr>
                                      <p:to x="100000" y="95000"/>
                                    </p:animScale>
                                    <p:animScale>
                                      <p:cBhvr>
                                        <p:cTn id="84" dur="166" decel="50000">
                                          <p:stCondLst>
                                            <p:cond delay="1834"/>
                                          </p:stCondLst>
                                        </p:cTn>
                                        <p:tgtEl>
                                          <p:spTgt spid="9"/>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down)">
                                      <p:cBhvr>
                                        <p:cTn id="87" dur="580">
                                          <p:stCondLst>
                                            <p:cond delay="0"/>
                                          </p:stCondLst>
                                        </p:cTn>
                                        <p:tgtEl>
                                          <p:spTgt spid="10"/>
                                        </p:tgtEl>
                                      </p:cBhvr>
                                    </p:animEffect>
                                    <p:anim calcmode="lin" valueType="num">
                                      <p:cBhvr>
                                        <p:cTn id="8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93" dur="26">
                                          <p:stCondLst>
                                            <p:cond delay="650"/>
                                          </p:stCondLst>
                                        </p:cTn>
                                        <p:tgtEl>
                                          <p:spTgt spid="10"/>
                                        </p:tgtEl>
                                      </p:cBhvr>
                                      <p:to x="100000" y="60000"/>
                                    </p:animScale>
                                    <p:animScale>
                                      <p:cBhvr>
                                        <p:cTn id="94" dur="166" decel="50000">
                                          <p:stCondLst>
                                            <p:cond delay="676"/>
                                          </p:stCondLst>
                                        </p:cTn>
                                        <p:tgtEl>
                                          <p:spTgt spid="10"/>
                                        </p:tgtEl>
                                      </p:cBhvr>
                                      <p:to x="100000" y="100000"/>
                                    </p:animScale>
                                    <p:animScale>
                                      <p:cBhvr>
                                        <p:cTn id="95" dur="26">
                                          <p:stCondLst>
                                            <p:cond delay="1312"/>
                                          </p:stCondLst>
                                        </p:cTn>
                                        <p:tgtEl>
                                          <p:spTgt spid="10"/>
                                        </p:tgtEl>
                                      </p:cBhvr>
                                      <p:to x="100000" y="80000"/>
                                    </p:animScale>
                                    <p:animScale>
                                      <p:cBhvr>
                                        <p:cTn id="96" dur="166" decel="50000">
                                          <p:stCondLst>
                                            <p:cond delay="1338"/>
                                          </p:stCondLst>
                                        </p:cTn>
                                        <p:tgtEl>
                                          <p:spTgt spid="10"/>
                                        </p:tgtEl>
                                      </p:cBhvr>
                                      <p:to x="100000" y="100000"/>
                                    </p:animScale>
                                    <p:animScale>
                                      <p:cBhvr>
                                        <p:cTn id="97" dur="26">
                                          <p:stCondLst>
                                            <p:cond delay="1642"/>
                                          </p:stCondLst>
                                        </p:cTn>
                                        <p:tgtEl>
                                          <p:spTgt spid="10"/>
                                        </p:tgtEl>
                                      </p:cBhvr>
                                      <p:to x="100000" y="90000"/>
                                    </p:animScale>
                                    <p:animScale>
                                      <p:cBhvr>
                                        <p:cTn id="98" dur="166" decel="50000">
                                          <p:stCondLst>
                                            <p:cond delay="1668"/>
                                          </p:stCondLst>
                                        </p:cTn>
                                        <p:tgtEl>
                                          <p:spTgt spid="10"/>
                                        </p:tgtEl>
                                      </p:cBhvr>
                                      <p:to x="100000" y="100000"/>
                                    </p:animScale>
                                    <p:animScale>
                                      <p:cBhvr>
                                        <p:cTn id="99" dur="26">
                                          <p:stCondLst>
                                            <p:cond delay="1808"/>
                                          </p:stCondLst>
                                        </p:cTn>
                                        <p:tgtEl>
                                          <p:spTgt spid="10"/>
                                        </p:tgtEl>
                                      </p:cBhvr>
                                      <p:to x="100000" y="95000"/>
                                    </p:animScale>
                                    <p:animScale>
                                      <p:cBhvr>
                                        <p:cTn id="100" dur="166" decel="50000">
                                          <p:stCondLst>
                                            <p:cond delay="1834"/>
                                          </p:stCondLst>
                                        </p:cTn>
                                        <p:tgtEl>
                                          <p:spTgt spid="10"/>
                                        </p:tgtEl>
                                      </p:cBhvr>
                                      <p:to x="100000" y="100000"/>
                                    </p:animScale>
                                  </p:childTnLst>
                                </p:cTn>
                              </p:par>
                              <p:par>
                                <p:cTn id="101" presetID="31" presetClass="entr" presetSubtype="0" fill="hold" nodeType="with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p:cTn id="103" dur="1000" fill="hold"/>
                                        <p:tgtEl>
                                          <p:spTgt spid="4"/>
                                        </p:tgtEl>
                                        <p:attrNameLst>
                                          <p:attrName>ppt_w</p:attrName>
                                        </p:attrNameLst>
                                      </p:cBhvr>
                                      <p:tavLst>
                                        <p:tav tm="0">
                                          <p:val>
                                            <p:fltVal val="0"/>
                                          </p:val>
                                        </p:tav>
                                        <p:tav tm="100000">
                                          <p:val>
                                            <p:strVal val="#ppt_w"/>
                                          </p:val>
                                        </p:tav>
                                      </p:tavLst>
                                    </p:anim>
                                    <p:anim calcmode="lin" valueType="num">
                                      <p:cBhvr>
                                        <p:cTn id="104" dur="1000" fill="hold"/>
                                        <p:tgtEl>
                                          <p:spTgt spid="4"/>
                                        </p:tgtEl>
                                        <p:attrNameLst>
                                          <p:attrName>ppt_h</p:attrName>
                                        </p:attrNameLst>
                                      </p:cBhvr>
                                      <p:tavLst>
                                        <p:tav tm="0">
                                          <p:val>
                                            <p:fltVal val="0"/>
                                          </p:val>
                                        </p:tav>
                                        <p:tav tm="100000">
                                          <p:val>
                                            <p:strVal val="#ppt_h"/>
                                          </p:val>
                                        </p:tav>
                                      </p:tavLst>
                                    </p:anim>
                                    <p:anim calcmode="lin" valueType="num">
                                      <p:cBhvr>
                                        <p:cTn id="105" dur="1000" fill="hold"/>
                                        <p:tgtEl>
                                          <p:spTgt spid="4"/>
                                        </p:tgtEl>
                                        <p:attrNameLst>
                                          <p:attrName>style.rotation</p:attrName>
                                        </p:attrNameLst>
                                      </p:cBhvr>
                                      <p:tavLst>
                                        <p:tav tm="0">
                                          <p:val>
                                            <p:fltVal val="90"/>
                                          </p:val>
                                        </p:tav>
                                        <p:tav tm="100000">
                                          <p:val>
                                            <p:fltVal val="0"/>
                                          </p:val>
                                        </p:tav>
                                      </p:tavLst>
                                    </p:anim>
                                    <p:animEffect transition="in" filter="fade">
                                      <p:cBhvr>
                                        <p:cTn id="10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Words>
  <Application>Microsoft Office PowerPoint</Application>
  <PresentationFormat>On-screen Show (16:9)</PresentationFormat>
  <Paragraphs>102</Paragraphs>
  <Slides>11</Slides>
  <Notes>0</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11</vt:i4>
      </vt:variant>
    </vt:vector>
  </HeadingPairs>
  <TitlesOfParts>
    <vt:vector size="27" baseType="lpstr">
      <vt:lpstr>宋体</vt:lpstr>
      <vt:lpstr>Arial</vt:lpstr>
      <vt:lpstr>Arial</vt:lpstr>
      <vt:lpstr>Avenir Next LT Pro</vt:lpstr>
      <vt:lpstr>Calibri</vt:lpstr>
      <vt:lpstr>Calibri Light</vt:lpstr>
      <vt:lpstr>Google Sans</vt:lpstr>
      <vt:lpstr>Open Sans</vt:lpstr>
      <vt:lpstr>Sagona Book</vt:lpstr>
      <vt:lpstr>Söhne</vt:lpstr>
      <vt:lpstr>The Hand Extrablack</vt:lpstr>
      <vt:lpstr>times new roman</vt:lpstr>
      <vt:lpstr>Wingdings</vt:lpstr>
      <vt:lpstr>Office Theme</vt:lpstr>
      <vt:lpstr>BlobVTI</vt:lpstr>
      <vt:lpstr>1_Office Theme</vt:lpstr>
      <vt:lpstr>On-Off Time Delay project presentation</vt:lpstr>
      <vt:lpstr> </vt:lpstr>
      <vt:lpstr> </vt:lpstr>
      <vt:lpstr>555 Timer Pinout Configuration </vt:lpstr>
      <vt:lpstr>PowerPoint Presentation</vt:lpstr>
      <vt:lpstr>PowerPoint Presentation</vt:lpstr>
      <vt:lpstr>PowerPoint Presentation</vt:lpstr>
      <vt:lpstr>PowerPoint Presentation</vt:lpstr>
      <vt:lpstr> </vt:lpstr>
      <vt:lpstr>                      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2024-01-10T16:02:18Z</dcterms:modified>
</cp:coreProperties>
</file>